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handoutMasterIdLst>
    <p:handoutMasterId r:id="rId85"/>
  </p:handoutMasterIdLst>
  <p:sldIdLst>
    <p:sldId id="274" r:id="rId2"/>
    <p:sldId id="972" r:id="rId3"/>
    <p:sldId id="496" r:id="rId4"/>
    <p:sldId id="990" r:id="rId5"/>
    <p:sldId id="991" r:id="rId6"/>
    <p:sldId id="992" r:id="rId7"/>
    <p:sldId id="993" r:id="rId8"/>
    <p:sldId id="994" r:id="rId9"/>
    <p:sldId id="498" r:id="rId10"/>
    <p:sldId id="499" r:id="rId11"/>
    <p:sldId id="996" r:id="rId12"/>
    <p:sldId id="500" r:id="rId13"/>
    <p:sldId id="501" r:id="rId14"/>
    <p:sldId id="502" r:id="rId15"/>
    <p:sldId id="503" r:id="rId16"/>
    <p:sldId id="504" r:id="rId17"/>
    <p:sldId id="505" r:id="rId18"/>
    <p:sldId id="506" r:id="rId19"/>
    <p:sldId id="574" r:id="rId20"/>
    <p:sldId id="997" r:id="rId21"/>
    <p:sldId id="998" r:id="rId22"/>
    <p:sldId id="1140" r:id="rId23"/>
    <p:sldId id="1145" r:id="rId24"/>
    <p:sldId id="523" r:id="rId25"/>
    <p:sldId id="1146" r:id="rId26"/>
    <p:sldId id="983" r:id="rId27"/>
    <p:sldId id="1118" r:id="rId28"/>
    <p:sldId id="1143" r:id="rId29"/>
    <p:sldId id="1119" r:id="rId30"/>
    <p:sldId id="1082" r:id="rId31"/>
    <p:sldId id="1132" r:id="rId32"/>
    <p:sldId id="1086" r:id="rId33"/>
    <p:sldId id="1121" r:id="rId34"/>
    <p:sldId id="1122" r:id="rId35"/>
    <p:sldId id="1124" r:id="rId36"/>
    <p:sldId id="1123" r:id="rId37"/>
    <p:sldId id="1091" r:id="rId38"/>
    <p:sldId id="1147" r:id="rId39"/>
    <p:sldId id="1093" r:id="rId40"/>
    <p:sldId id="843" r:id="rId41"/>
    <p:sldId id="561" r:id="rId42"/>
    <p:sldId id="562" r:id="rId43"/>
    <p:sldId id="541" r:id="rId44"/>
    <p:sldId id="542" r:id="rId45"/>
    <p:sldId id="543" r:id="rId46"/>
    <p:sldId id="544" r:id="rId47"/>
    <p:sldId id="1094" r:id="rId48"/>
    <p:sldId id="1125" r:id="rId49"/>
    <p:sldId id="1126" r:id="rId50"/>
    <p:sldId id="1144" r:id="rId51"/>
    <p:sldId id="549" r:id="rId52"/>
    <p:sldId id="1117" r:id="rId53"/>
    <p:sldId id="552" r:id="rId54"/>
    <p:sldId id="553" r:id="rId55"/>
    <p:sldId id="554" r:id="rId56"/>
    <p:sldId id="559" r:id="rId57"/>
    <p:sldId id="1101" r:id="rId58"/>
    <p:sldId id="1102" r:id="rId59"/>
    <p:sldId id="1103" r:id="rId60"/>
    <p:sldId id="1128" r:id="rId61"/>
    <p:sldId id="1108" r:id="rId62"/>
    <p:sldId id="1130" r:id="rId63"/>
    <p:sldId id="1129" r:id="rId64"/>
    <p:sldId id="1110" r:id="rId65"/>
    <p:sldId id="1113" r:id="rId66"/>
    <p:sldId id="1112" r:id="rId67"/>
    <p:sldId id="1114" r:id="rId68"/>
    <p:sldId id="1116" r:id="rId69"/>
    <p:sldId id="1100" r:id="rId70"/>
    <p:sldId id="1141" r:id="rId71"/>
    <p:sldId id="563" r:id="rId72"/>
    <p:sldId id="1137" r:id="rId73"/>
    <p:sldId id="1133" r:id="rId74"/>
    <p:sldId id="1134" r:id="rId75"/>
    <p:sldId id="1135" r:id="rId76"/>
    <p:sldId id="1070" r:id="rId77"/>
    <p:sldId id="1071" r:id="rId78"/>
    <p:sldId id="1136" r:id="rId79"/>
    <p:sldId id="973" r:id="rId80"/>
    <p:sldId id="1142" r:id="rId81"/>
    <p:sldId id="1008" r:id="rId82"/>
    <p:sldId id="1009" r:id="rId83"/>
  </p:sldIdLst>
  <p:sldSz cx="9144000" cy="6858000" type="screen4x3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A5C6FD-5DBF-4B6A-AE03-7073D9E92F0E}" v="23" dt="2022-06-23T05:08:13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8FA5C6FD-5DBF-4B6A-AE03-7073D9E92F0E}"/>
    <pc:docChg chg="custSel modSld">
      <pc:chgData name="Biersach, David" userId="14a9feb0-85a7-4da4-be8a-c1e22b637acc" providerId="ADAL" clId="{8FA5C6FD-5DBF-4B6A-AE03-7073D9E92F0E}" dt="2022-06-23T05:08:28.555" v="31" actId="208"/>
      <pc:docMkLst>
        <pc:docMk/>
      </pc:docMkLst>
      <pc:sldChg chg="modSp">
        <pc:chgData name="Biersach, David" userId="14a9feb0-85a7-4da4-be8a-c1e22b637acc" providerId="ADAL" clId="{8FA5C6FD-5DBF-4B6A-AE03-7073D9E92F0E}" dt="2022-06-23T04:35:32.466" v="22" actId="20577"/>
        <pc:sldMkLst>
          <pc:docMk/>
          <pc:sldMk cId="122178650" sldId="499"/>
        </pc:sldMkLst>
        <pc:spChg chg="mod">
          <ac:chgData name="Biersach, David" userId="14a9feb0-85a7-4da4-be8a-c1e22b637acc" providerId="ADAL" clId="{8FA5C6FD-5DBF-4B6A-AE03-7073D9E92F0E}" dt="2022-06-23T04:35:32.466" v="22" actId="20577"/>
          <ac:spMkLst>
            <pc:docMk/>
            <pc:sldMk cId="122178650" sldId="499"/>
            <ac:spMk id="3" creationId="{00000000-0000-0000-0000-000000000000}"/>
          </ac:spMkLst>
        </pc:spChg>
      </pc:sldChg>
      <pc:sldChg chg="modSp mod">
        <pc:chgData name="Biersach, David" userId="14a9feb0-85a7-4da4-be8a-c1e22b637acc" providerId="ADAL" clId="{8FA5C6FD-5DBF-4B6A-AE03-7073D9E92F0E}" dt="2022-06-23T04:35:20.151" v="1" actId="27636"/>
        <pc:sldMkLst>
          <pc:docMk/>
          <pc:sldMk cId="3392887347" sldId="973"/>
        </pc:sldMkLst>
        <pc:spChg chg="mod">
          <ac:chgData name="Biersach, David" userId="14a9feb0-85a7-4da4-be8a-c1e22b637acc" providerId="ADAL" clId="{8FA5C6FD-5DBF-4B6A-AE03-7073D9E92F0E}" dt="2022-06-23T04:35:20.151" v="1" actId="27636"/>
          <ac:spMkLst>
            <pc:docMk/>
            <pc:sldMk cId="3392887347" sldId="973"/>
            <ac:spMk id="3" creationId="{9B72E0DF-EA1E-2B29-FBAA-C77F1DA8F842}"/>
          </ac:spMkLst>
        </pc:spChg>
      </pc:sldChg>
      <pc:sldChg chg="addSp modSp mod">
        <pc:chgData name="Biersach, David" userId="14a9feb0-85a7-4da4-be8a-c1e22b637acc" providerId="ADAL" clId="{8FA5C6FD-5DBF-4B6A-AE03-7073D9E92F0E}" dt="2022-06-23T05:08:28.555" v="31" actId="208"/>
        <pc:sldMkLst>
          <pc:docMk/>
          <pc:sldMk cId="830724203" sldId="1141"/>
        </pc:sldMkLst>
        <pc:spChg chg="add mod">
          <ac:chgData name="Biersach, David" userId="14a9feb0-85a7-4da4-be8a-c1e22b637acc" providerId="ADAL" clId="{8FA5C6FD-5DBF-4B6A-AE03-7073D9E92F0E}" dt="2022-06-23T05:08:28.555" v="31" actId="208"/>
          <ac:spMkLst>
            <pc:docMk/>
            <pc:sldMk cId="830724203" sldId="1141"/>
            <ac:spMk id="3" creationId="{B5CE833A-5386-77D7-D676-2B61F085BD1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1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69988"/>
            <a:ext cx="4213225" cy="3160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38" tIns="46319" rIns="92638" bIns="463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505662"/>
            <a:ext cx="5661660" cy="3687031"/>
          </a:xfrm>
          <a:prstGeom prst="rect">
            <a:avLst/>
          </a:prstGeom>
        </p:spPr>
        <p:txBody>
          <a:bodyPr vert="horz" lIns="92638" tIns="46319" rIns="92638" bIns="463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005"/>
            <a:ext cx="3066732" cy="470073"/>
          </a:xfrm>
          <a:prstGeom prst="rect">
            <a:avLst/>
          </a:prstGeom>
        </p:spPr>
        <p:txBody>
          <a:bodyPr vert="horz" lIns="92638" tIns="46319" rIns="92638" bIns="4631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91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42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52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25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8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6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13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95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68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2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1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52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4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2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0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3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5590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369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88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2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3602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7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235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156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626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338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59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68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93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24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65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154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180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4452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31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25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66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7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18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575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9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3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181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89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697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302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540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623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6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018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627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0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69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51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19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3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63" Type="http://schemas.openxmlformats.org/officeDocument/2006/relationships/image" Target="../media/image91.png"/><Relationship Id="rId68" Type="http://schemas.openxmlformats.org/officeDocument/2006/relationships/image" Target="../media/image96.png"/><Relationship Id="rId7" Type="http://schemas.openxmlformats.org/officeDocument/2006/relationships/image" Target="../media/image33.png"/><Relationship Id="rId71" Type="http://schemas.openxmlformats.org/officeDocument/2006/relationships/image" Target="../media/image9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8" Type="http://schemas.openxmlformats.org/officeDocument/2006/relationships/image" Target="../media/image86.png"/><Relationship Id="rId66" Type="http://schemas.openxmlformats.org/officeDocument/2006/relationships/image" Target="../media/image94.png"/><Relationship Id="rId74" Type="http://schemas.openxmlformats.org/officeDocument/2006/relationships/image" Target="../media/image102.png"/><Relationship Id="rId5" Type="http://schemas.openxmlformats.org/officeDocument/2006/relationships/image" Target="../media/image30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57" Type="http://schemas.openxmlformats.org/officeDocument/2006/relationships/image" Target="../media/image85.png"/><Relationship Id="rId61" Type="http://schemas.openxmlformats.org/officeDocument/2006/relationships/image" Target="../media/image89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60" Type="http://schemas.openxmlformats.org/officeDocument/2006/relationships/image" Target="../media/image88.png"/><Relationship Id="rId65" Type="http://schemas.openxmlformats.org/officeDocument/2006/relationships/image" Target="../media/image93.png"/><Relationship Id="rId73" Type="http://schemas.openxmlformats.org/officeDocument/2006/relationships/image" Target="../media/image101.png"/><Relationship Id="rId4" Type="http://schemas.openxmlformats.org/officeDocument/2006/relationships/image" Target="../media/image280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64" Type="http://schemas.openxmlformats.org/officeDocument/2006/relationships/image" Target="../media/image92.png"/><Relationship Id="rId69" Type="http://schemas.openxmlformats.org/officeDocument/2006/relationships/image" Target="../media/image97.png"/><Relationship Id="rId8" Type="http://schemas.openxmlformats.org/officeDocument/2006/relationships/image" Target="../media/image34.png"/><Relationship Id="rId51" Type="http://schemas.openxmlformats.org/officeDocument/2006/relationships/image" Target="../media/image79.png"/><Relationship Id="rId72" Type="http://schemas.openxmlformats.org/officeDocument/2006/relationships/image" Target="../media/image100.png"/><Relationship Id="rId3" Type="http://schemas.openxmlformats.org/officeDocument/2006/relationships/image" Target="../media/image270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59" Type="http://schemas.openxmlformats.org/officeDocument/2006/relationships/image" Target="../media/image87.png"/><Relationship Id="rId67" Type="http://schemas.openxmlformats.org/officeDocument/2006/relationships/image" Target="../media/image95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62" Type="http://schemas.openxmlformats.org/officeDocument/2006/relationships/image" Target="../media/image90.png"/><Relationship Id="rId70" Type="http://schemas.openxmlformats.org/officeDocument/2006/relationships/image" Target="../media/image98.png"/><Relationship Id="rId75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3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441.png"/><Relationship Id="rId7" Type="http://schemas.openxmlformats.org/officeDocument/2006/relationships/image" Target="NULL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../media/image450.png"/><Relationship Id="rId4" Type="http://schemas.openxmlformats.org/officeDocument/2006/relationships/image" Target="NULL"/><Relationship Id="rId9" Type="http://schemas.openxmlformats.org/officeDocument/2006/relationships/image" Target="../media/image4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0.png"/><Relationship Id="rId4" Type="http://schemas.openxmlformats.org/officeDocument/2006/relationships/image" Target="../media/image11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7apO7q16V0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6.jpeg"/><Relationship Id="rId4" Type="http://schemas.openxmlformats.org/officeDocument/2006/relationships/image" Target="../media/image1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84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3923718"/>
            <a:chOff x="5697345" y="814191"/>
            <a:chExt cx="3172691" cy="3923718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13</a:t>
              </a:r>
            </a:p>
            <a:p>
              <a:pPr algn="ctr"/>
              <a:r>
                <a:rPr lang="en-US" dirty="0"/>
                <a:t>Fourier Analysis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complicated wave into a series of simple waves having potentially fractional amplitudes but </a:t>
            </a:r>
            <a:r>
              <a:rPr lang="en-US" sz="2400" b="1" i="1" dirty="0"/>
              <a:t>integer</a:t>
            </a:r>
            <a:r>
              <a:rPr lang="en-US" sz="2400" dirty="0"/>
              <a:t> frequencies is called the </a:t>
            </a:r>
            <a:r>
              <a:rPr lang="en-US" sz="2400" b="1" dirty="0">
                <a:solidFill>
                  <a:srgbClr val="00B050"/>
                </a:solidFill>
              </a:rPr>
              <a:t>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</a:t>
            </a:r>
            <a:r>
              <a:rPr lang="en-US" sz="2400" u="sng" dirty="0"/>
              <a:t>reconstructing</a:t>
            </a:r>
            <a:r>
              <a:rPr lang="en-US" sz="2400" dirty="0"/>
              <a:t> the original complicated wave by summing all the contributions of the simple waves is called the </a:t>
            </a:r>
            <a:r>
              <a:rPr lang="en-US" sz="2400" b="1" dirty="0">
                <a:solidFill>
                  <a:srgbClr val="0070C0"/>
                </a:solidFill>
              </a:rPr>
              <a:t>Inverse Fourier Transform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a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/>
              <a:t> because we are converting back and forth between representing a wave as a sum of amplitudes over </a:t>
            </a:r>
            <a:r>
              <a:rPr lang="en-US" sz="2400" u="sng" dirty="0"/>
              <a:t>time</a:t>
            </a:r>
            <a:r>
              <a:rPr lang="en-US" sz="2400" dirty="0"/>
              <a:t> </a:t>
            </a:r>
            <a:r>
              <a:rPr lang="en-US" sz="2400" b="1" i="1" dirty="0"/>
              <a:t>versus</a:t>
            </a:r>
            <a:r>
              <a:rPr lang="en-US" sz="2400" dirty="0"/>
              <a:t> a sum of amplitudes over integer </a:t>
            </a:r>
            <a:r>
              <a:rPr lang="en-US" sz="2400" u="sng" dirty="0"/>
              <a:t>frequencies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</a:t>
            </a:r>
            <a:r>
              <a:rPr lang="en-US" sz="2400" b="1" dirty="0">
                <a:solidFill>
                  <a:srgbClr val="FF0000"/>
                </a:solidFill>
              </a:rPr>
              <a:t>two sides of the same mirror </a:t>
            </a:r>
            <a:r>
              <a:rPr lang="en-US" sz="2400" dirty="0"/>
              <a:t>– both approaches equally describe the same wave – but the </a:t>
            </a:r>
            <a:r>
              <a:rPr lang="en-US" sz="2400" i="1" dirty="0"/>
              <a:t>frequency</a:t>
            </a:r>
            <a:r>
              <a:rPr lang="en-US" sz="2400" dirty="0"/>
              <a:t> view often reveals hidden patterns in the wave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F474E7-105B-4E3A-A8FE-6E4D195B2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65" y="2080197"/>
            <a:ext cx="7316867" cy="4458716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0" y="1635889"/>
                <a:ext cx="5961376" cy="276999"/>
              </a:xfrm>
              <a:prstGeom prst="rect">
                <a:avLst/>
              </a:prstGeom>
              <a:blipFill>
                <a:blip r:embed="rId4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AB8850C-11FE-4EE4-B076-A6AAB296D0AD}"/>
              </a:ext>
            </a:extLst>
          </p:cNvPr>
          <p:cNvSpPr/>
          <p:nvPr/>
        </p:nvSpPr>
        <p:spPr>
          <a:xfrm>
            <a:off x="1481737" y="4478319"/>
            <a:ext cx="1873521" cy="1022830"/>
          </a:xfrm>
          <a:prstGeom prst="wedgeRoundRectCallout">
            <a:avLst>
              <a:gd name="adj1" fmla="val 40196"/>
              <a:gd name="adj2" fmla="val -877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Given a complicated wave…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DC30290-9DF5-4C67-A6F8-F5B4663018AE}"/>
              </a:ext>
            </a:extLst>
          </p:cNvPr>
          <p:cNvSpPr/>
          <p:nvPr/>
        </p:nvSpPr>
        <p:spPr>
          <a:xfrm>
            <a:off x="4768849" y="2541782"/>
            <a:ext cx="2509480" cy="1307547"/>
          </a:xfrm>
          <a:prstGeom prst="wedgeRoundRectCallout">
            <a:avLst>
              <a:gd name="adj1" fmla="val -50573"/>
              <a:gd name="adj2" fmla="val -92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…how can we determine each "term" (each simple wave) in the superposition?</a:t>
            </a:r>
          </a:p>
        </p:txBody>
      </p:sp>
    </p:spTree>
    <p:extLst>
      <p:ext uri="{BB962C8B-B14F-4D97-AF65-F5344CB8AC3E}">
        <p14:creationId xmlns:p14="http://schemas.microsoft.com/office/powerpoint/2010/main" val="136430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1355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&lt;2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588" y="1093798"/>
                <a:ext cx="150212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757917" cy="622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16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62341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66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72" y="2779776"/>
                <a:ext cx="188615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35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705869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14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587247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49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47984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28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57" y="1600200"/>
            <a:ext cx="7314285" cy="4622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962" y="2779613"/>
                <a:ext cx="2608086" cy="622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15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3CB663-FF19-C89B-44C2-7F783BA4237D}"/>
              </a:ext>
            </a:extLst>
          </p:cNvPr>
          <p:cNvSpPr/>
          <p:nvPr/>
        </p:nvSpPr>
        <p:spPr>
          <a:xfrm>
            <a:off x="3648075" y="1816553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1B91F6-C539-4833-FD30-41FB9A7D6D0F}"/>
              </a:ext>
            </a:extLst>
          </p:cNvPr>
          <p:cNvSpPr/>
          <p:nvPr/>
        </p:nvSpPr>
        <p:spPr>
          <a:xfrm>
            <a:off x="3648075" y="2872914"/>
            <a:ext cx="202367" cy="26341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0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FF0000"/>
                </a:solidFill>
              </a:rPr>
              <a:t>Fourier Analysis </a:t>
            </a:r>
            <a:r>
              <a:rPr lang="en-US" sz="2400" dirty="0"/>
              <a:t>using the Discrete Fourier Transform 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Perform </a:t>
            </a:r>
            <a:r>
              <a:rPr lang="en-US" sz="2400" b="1" dirty="0">
                <a:solidFill>
                  <a:srgbClr val="00B050"/>
                </a:solidFill>
              </a:rPr>
              <a:t>Fourier Synthesis</a:t>
            </a:r>
            <a:r>
              <a:rPr lang="en-US" sz="2400" dirty="0"/>
              <a:t> using the Inverse Discrete Fourier Transform 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Investigate radio transmissions received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Determine the fundamental frequency of </a:t>
            </a:r>
            <a:r>
              <a:rPr lang="en-US" sz="2400" b="1" dirty="0">
                <a:solidFill>
                  <a:srgbClr val="0070C0"/>
                </a:solidFill>
              </a:rPr>
              <a:t>Sunspot Activity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Use the DFT to remove high frequency </a:t>
            </a:r>
            <a:r>
              <a:rPr lang="en-US" sz="2400" i="1" dirty="0"/>
              <a:t>interference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Consider the DFT of a </a:t>
            </a:r>
            <a:r>
              <a:rPr lang="en-US" sz="2400" b="1" dirty="0"/>
              <a:t>damped oscillator</a:t>
            </a:r>
          </a:p>
          <a:p>
            <a:pPr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sz="2400" dirty="0"/>
              <a:t>Correlate the </a:t>
            </a:r>
            <a:r>
              <a:rPr lang="en-US" sz="2400" b="1" dirty="0">
                <a:solidFill>
                  <a:srgbClr val="7030A0"/>
                </a:solidFill>
              </a:rPr>
              <a:t>Heisenberg Uncertainty Principle </a:t>
            </a:r>
            <a:r>
              <a:rPr lang="en-US" sz="2400" dirty="0"/>
              <a:t>to the Fourier Transform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+7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+2</m:t>
                                      </m:r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85" y="1233905"/>
                <a:ext cx="7831631" cy="622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36BC09-5BD8-446C-A251-5BCADAF1309E}"/>
              </a:ext>
            </a:extLst>
          </p:cNvPr>
          <p:cNvGrpSpPr/>
          <p:nvPr/>
        </p:nvGrpSpPr>
        <p:grpSpPr>
          <a:xfrm>
            <a:off x="701114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BC95DAA-2127-445F-A46E-CC0DDEF92D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D442721-BD9B-40E3-B809-E59FBEC125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3E5E6D06-043F-43C2-93FA-13BD39D1E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89638A8-2E1F-4163-9B18-C7EA1D3149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2D8FD8-A5A5-4DCE-9834-3736AA8C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520AA6B-9ECF-4DF2-AE6B-6E4EC81E91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416873D-A714-4024-9E5A-AF39BF7C5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F5E858E-3A0E-4B5F-BE3F-154A1B5E6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5DFF06-2932-44E9-A7C5-582A17BC30DA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8CB2E35-685C-4197-A9F3-0C20E3D733EF}"/>
              </a:ext>
            </a:extLst>
          </p:cNvPr>
          <p:cNvGrpSpPr/>
          <p:nvPr/>
        </p:nvGrpSpPr>
        <p:grpSpPr>
          <a:xfrm>
            <a:off x="3390073" y="5304115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57EED88-4C7E-48A2-A5F4-BBBC42B341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28BDEFFC-A974-4CA7-8860-07CA6EAAE6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932" r="-84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F7E51258-C433-47DD-AC4D-D95910EFA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5BAA0385-AB31-4C85-ACA7-D888115282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12" r="-930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F27494AF-A6C2-4372-9A67-7ECC3CB15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F47430BE-98D1-4551-A28F-12716E1D84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2D6BEE02-5AD0-4E85-A3BA-672F617167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93B7762-3768-4D3C-A827-57A7A6B7DA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FAC7F4C-FA15-4FF6-B78E-317A07CF392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0106-81B5-4DE2-A2BE-10A67465A484}"/>
              </a:ext>
            </a:extLst>
          </p:cNvPr>
          <p:cNvGrpSpPr/>
          <p:nvPr/>
        </p:nvGrpSpPr>
        <p:grpSpPr>
          <a:xfrm>
            <a:off x="701114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F550491-24BE-4013-8AC1-AF125BED5E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2FA1F6-0D06-401B-9D52-EA1580935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FF08A90-996C-4179-80F1-40753F1C9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7DD837E-EBE4-44B8-BE67-2DBFD2FA6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E04BFF-A7EB-4E38-8723-5AD534409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854A56F-400C-4F8B-BCF5-E71C304A06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C30DD5-ED10-4D2E-83FB-E2CF0A1D2B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CDE29C6-62AB-46AF-96C2-5A9CADACD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1A87E3-3F05-47E7-9BA5-382DCDD8EC33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893B48-2579-47EE-9041-68329A2085DC}"/>
              </a:ext>
            </a:extLst>
          </p:cNvPr>
          <p:cNvGrpSpPr/>
          <p:nvPr/>
        </p:nvGrpSpPr>
        <p:grpSpPr>
          <a:xfrm>
            <a:off x="3366453" y="2082670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EF8EF25-6095-457D-AA7F-6ED059DF4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6364" r="-90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525F3E1D-EA1F-41FD-8719-B6C77C30C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29"/>
                  <a:stretch>
                    <a:fillRect l="-5932" r="-84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1821DC-A898-4F54-94B1-9F7FBC18F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0"/>
                  <a:stretch>
                    <a:fillRect l="-6364" r="-90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176E66-14F2-4801-9D31-BD44B3DA4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1"/>
                  <a:stretch>
                    <a:fillRect l="-6512" r="-93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B61CF20-F072-4DA4-8554-41E16FCF2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32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BBD8A663-19DB-4473-9E4F-7862EBC447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33"/>
                  <a:stretch>
                    <a:fillRect l="-992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7772CE4-BC83-49D7-AA01-9D4FD5B314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34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AD0F0020-9482-4D32-A19F-522F9FA2D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35"/>
                  <a:stretch>
                    <a:fillRect l="-99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D0A7003-936A-4BE1-90DB-E04EBBA3BEA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A3F85C8-1C94-4852-B04E-D03CD5D459AC}"/>
              </a:ext>
            </a:extLst>
          </p:cNvPr>
          <p:cNvGrpSpPr/>
          <p:nvPr/>
        </p:nvGrpSpPr>
        <p:grpSpPr>
          <a:xfrm>
            <a:off x="5964336" y="3676789"/>
            <a:ext cx="2411095" cy="1356610"/>
            <a:chOff x="2370120" y="2908092"/>
            <a:chExt cx="241109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7C07777-369F-4CB4-82C7-B796992949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36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F50ED45A-1E0D-43AF-8DF2-412ABDEAD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37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10406A53-897B-48A4-941B-BB331D7F3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3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D0D3869-2A54-4A1A-8B60-C432FAAD54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39"/>
                  <a:stretch>
                    <a:fillRect l="-6019" r="-926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/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439AE74-1720-4BB2-B447-D79B3E907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2971289"/>
                  <a:ext cx="953594" cy="276999"/>
                </a:xfrm>
                <a:prstGeom prst="rect">
                  <a:avLst/>
                </a:prstGeom>
                <a:blipFill>
                  <a:blip r:embed="rId40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/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B8B8F446-3F82-4D5A-AD9F-E7AFEE183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289990"/>
                  <a:ext cx="953594" cy="276999"/>
                </a:xfrm>
                <a:prstGeom prst="rect">
                  <a:avLst/>
                </a:prstGeom>
                <a:blipFill>
                  <a:blip r:embed="rId41"/>
                  <a:stretch>
                    <a:fillRect l="-63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/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0B1B919-C772-47B2-8E44-4AFE7815A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608691"/>
                  <a:ext cx="953594" cy="276999"/>
                </a:xfrm>
                <a:prstGeom prst="rect">
                  <a:avLst/>
                </a:prstGeom>
                <a:blipFill>
                  <a:blip r:embed="rId42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/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82F029D4-3DC0-491F-8121-3A8D0B253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0120" y="3927392"/>
                  <a:ext cx="953594" cy="276999"/>
                </a:xfrm>
                <a:prstGeom prst="rect">
                  <a:avLst/>
                </a:prstGeom>
                <a:blipFill>
                  <a:blip r:embed="rId43"/>
                  <a:stretch>
                    <a:fillRect l="-63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FB20795-DB6E-4D95-AB03-84C843E315B2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30FF7-93B2-4C13-AA40-92AC8A6DBF0D}"/>
              </a:ext>
            </a:extLst>
          </p:cNvPr>
          <p:cNvGrpSpPr/>
          <p:nvPr/>
        </p:nvGrpSpPr>
        <p:grpSpPr>
          <a:xfrm>
            <a:off x="701629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B72310A-9593-432E-853B-B82EA73BAE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44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A5251DE-C07B-4502-A3FB-E8DF785B4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45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AF0CB83-F8AD-4D2C-ACD7-12D1B5CBC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46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3C4D06C-A5D1-46F2-B397-99D606990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47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ACC8189-BB6E-4C34-AFCB-76969348EE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825354" cy="276999"/>
                </a:xfrm>
                <a:prstGeom prst="rect">
                  <a:avLst/>
                </a:prstGeom>
                <a:blipFill>
                  <a:blip r:embed="rId48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500A383-D461-4FC9-BF48-56C372F8D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825354" cy="276999"/>
                </a:xfrm>
                <a:prstGeom prst="rect">
                  <a:avLst/>
                </a:prstGeom>
                <a:blipFill>
                  <a:blip r:embed="rId49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EC19502-83DC-4BB8-A004-88C1D20AD2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825354" cy="276999"/>
                </a:xfrm>
                <a:prstGeom prst="rect">
                  <a:avLst/>
                </a:prstGeom>
                <a:blipFill>
                  <a:blip r:embed="rId50"/>
                  <a:stretch>
                    <a:fillRect l="-7407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CA9DAC2-E3A8-490F-A045-4AE17E6722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825354" cy="276999"/>
                </a:xfrm>
                <a:prstGeom prst="rect">
                  <a:avLst/>
                </a:prstGeom>
                <a:blipFill>
                  <a:blip r:embed="rId51"/>
                  <a:stretch>
                    <a:fillRect l="-740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E8E05F0-FE19-4242-9523-04DA37F22D8D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10D701D-6F84-4BFB-823F-B2DCC902E4FD}"/>
              </a:ext>
            </a:extLst>
          </p:cNvPr>
          <p:cNvGrpSpPr/>
          <p:nvPr/>
        </p:nvGrpSpPr>
        <p:grpSpPr>
          <a:xfrm>
            <a:off x="3381681" y="3695687"/>
            <a:ext cx="2267865" cy="1356610"/>
            <a:chOff x="2513350" y="2908092"/>
            <a:chExt cx="2267865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5D1BBB1-5D67-4FBD-B828-0BDF820FF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5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7A73E18-30D3-4D42-A4D3-F6804761CC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C89E047-02C8-4B99-A60C-C03BB97494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54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37EB54E-EF38-4952-B8A8-F452073998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55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/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7E79AB59-F008-46B1-ACAC-E242586B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2971799"/>
                  <a:ext cx="794898" cy="276999"/>
                </a:xfrm>
                <a:prstGeom prst="rect">
                  <a:avLst/>
                </a:prstGeom>
                <a:blipFill>
                  <a:blip r:embed="rId56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/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3CC715E-CEC8-42D2-AD7D-DDEEC40CF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290500"/>
                  <a:ext cx="794898" cy="276999"/>
                </a:xfrm>
                <a:prstGeom prst="rect">
                  <a:avLst/>
                </a:prstGeom>
                <a:blipFill>
                  <a:blip r:embed="rId57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/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8C15AA86-0702-4950-8CAB-DFD55C49B7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609201"/>
                  <a:ext cx="794898" cy="276999"/>
                </a:xfrm>
                <a:prstGeom prst="rect">
                  <a:avLst/>
                </a:prstGeom>
                <a:blipFill>
                  <a:blip r:embed="rId58"/>
                  <a:stretch>
                    <a:fillRect l="-10769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/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2EACD79-C009-4E48-B891-E5378448D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3350" y="3927902"/>
                  <a:ext cx="794898" cy="276999"/>
                </a:xfrm>
                <a:prstGeom prst="rect">
                  <a:avLst/>
                </a:prstGeom>
                <a:blipFill>
                  <a:blip r:embed="rId59"/>
                  <a:stretch>
                    <a:fillRect l="-1076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6409411-98CD-4977-90E9-554B8F7E5D27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ADE40BC-07DC-454A-B2B6-9CB3C303BEE7}"/>
              </a:ext>
            </a:extLst>
          </p:cNvPr>
          <p:cNvGrpSpPr/>
          <p:nvPr/>
        </p:nvGrpSpPr>
        <p:grpSpPr>
          <a:xfrm>
            <a:off x="5994277" y="5289806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EFA7EB66-DA0C-408C-800C-35977E13F8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0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F9634F9D-8EBB-4E1B-918D-F9CBE2998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1"/>
                  <a:stretch>
                    <a:fillRect l="-5485" r="-84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C37D762-2FDD-40BF-BD3E-E7B7C15C57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62"/>
                  <a:stretch>
                    <a:fillRect l="-5882" r="-90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A4EF928-0023-400B-86C4-78B8987A0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63"/>
                  <a:stretch>
                    <a:fillRect l="-6019" r="-926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08964796-B35B-40EC-91A8-A5B22F381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6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63790B89-1F41-47F5-9516-D463F165B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6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FBA4CE81-1023-4625-B612-1BC6F56A7C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66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8BD838B-8B7B-4F56-93A9-2E974F962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67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E0DE3C3-D58B-4303-8A5E-F18501F26E3F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195DC6C-BDD8-43C2-8AD6-86B5C57FBF4A}"/>
              </a:ext>
            </a:extLst>
          </p:cNvPr>
          <p:cNvCxnSpPr>
            <a:cxnSpLocks/>
          </p:cNvCxnSpPr>
          <p:nvPr/>
        </p:nvCxnSpPr>
        <p:spPr>
          <a:xfrm>
            <a:off x="587375" y="230625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800CD81-BB01-4DE4-AF10-EF0A2646CAE6}"/>
              </a:ext>
            </a:extLst>
          </p:cNvPr>
          <p:cNvCxnSpPr>
            <a:cxnSpLocks/>
          </p:cNvCxnSpPr>
          <p:nvPr/>
        </p:nvCxnSpPr>
        <p:spPr>
          <a:xfrm>
            <a:off x="581893" y="262563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DAE8951-9AEB-4A7D-9B23-9F1117A6118A}"/>
              </a:ext>
            </a:extLst>
          </p:cNvPr>
          <p:cNvCxnSpPr>
            <a:cxnSpLocks/>
          </p:cNvCxnSpPr>
          <p:nvPr/>
        </p:nvCxnSpPr>
        <p:spPr>
          <a:xfrm>
            <a:off x="576411" y="294501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C2BFC1A-E8D4-4591-9DB9-0045C1A41CFF}"/>
              </a:ext>
            </a:extLst>
          </p:cNvPr>
          <p:cNvCxnSpPr>
            <a:cxnSpLocks/>
          </p:cNvCxnSpPr>
          <p:nvPr/>
        </p:nvCxnSpPr>
        <p:spPr>
          <a:xfrm>
            <a:off x="570929" y="326439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2A32B07-4105-4CCC-858E-9E701C92FA5E}"/>
              </a:ext>
            </a:extLst>
          </p:cNvPr>
          <p:cNvCxnSpPr>
            <a:cxnSpLocks/>
          </p:cNvCxnSpPr>
          <p:nvPr/>
        </p:nvCxnSpPr>
        <p:spPr>
          <a:xfrm>
            <a:off x="628650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CA5068-4D0A-48BB-B4FA-C4A2DE55725E}"/>
              </a:ext>
            </a:extLst>
          </p:cNvPr>
          <p:cNvCxnSpPr>
            <a:cxnSpLocks/>
          </p:cNvCxnSpPr>
          <p:nvPr/>
        </p:nvCxnSpPr>
        <p:spPr>
          <a:xfrm>
            <a:off x="623168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8D14EAF-B078-4BC3-86F0-F9FF49756A83}"/>
              </a:ext>
            </a:extLst>
          </p:cNvPr>
          <p:cNvCxnSpPr>
            <a:cxnSpLocks/>
          </p:cNvCxnSpPr>
          <p:nvPr/>
        </p:nvCxnSpPr>
        <p:spPr>
          <a:xfrm>
            <a:off x="617686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27C2CAD-207A-4A4D-9C4F-2BAFB791007A}"/>
              </a:ext>
            </a:extLst>
          </p:cNvPr>
          <p:cNvCxnSpPr>
            <a:cxnSpLocks/>
          </p:cNvCxnSpPr>
          <p:nvPr/>
        </p:nvCxnSpPr>
        <p:spPr>
          <a:xfrm>
            <a:off x="612204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C0F57F3-C1DC-451D-8578-88054E58EBA8}"/>
              </a:ext>
            </a:extLst>
          </p:cNvPr>
          <p:cNvCxnSpPr>
            <a:cxnSpLocks/>
          </p:cNvCxnSpPr>
          <p:nvPr/>
        </p:nvCxnSpPr>
        <p:spPr>
          <a:xfrm>
            <a:off x="634132" y="586101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9EB1223-E978-4AF3-AF15-407A9BBE892E}"/>
              </a:ext>
            </a:extLst>
          </p:cNvPr>
          <p:cNvCxnSpPr>
            <a:cxnSpLocks/>
          </p:cNvCxnSpPr>
          <p:nvPr/>
        </p:nvCxnSpPr>
        <p:spPr>
          <a:xfrm>
            <a:off x="628650" y="618039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F20F6D0-A869-4F7A-9F9D-072FBDF80692}"/>
              </a:ext>
            </a:extLst>
          </p:cNvPr>
          <p:cNvCxnSpPr>
            <a:cxnSpLocks/>
          </p:cNvCxnSpPr>
          <p:nvPr/>
        </p:nvCxnSpPr>
        <p:spPr>
          <a:xfrm>
            <a:off x="623168" y="6499768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D1491CB-EC87-4E2E-9169-082C85337A3A}"/>
              </a:ext>
            </a:extLst>
          </p:cNvPr>
          <p:cNvSpPr/>
          <p:nvPr/>
        </p:nvSpPr>
        <p:spPr>
          <a:xfrm>
            <a:off x="634132" y="5367822"/>
            <a:ext cx="200592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F4C6BD0-42C4-4768-8E88-FC48A1DB36C9}"/>
              </a:ext>
            </a:extLst>
          </p:cNvPr>
          <p:cNvCxnSpPr>
            <a:cxnSpLocks/>
          </p:cNvCxnSpPr>
          <p:nvPr/>
        </p:nvCxnSpPr>
        <p:spPr>
          <a:xfrm>
            <a:off x="3292130" y="229779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979519C-CA0B-41F3-B420-3CCB89C4AF9E}"/>
              </a:ext>
            </a:extLst>
          </p:cNvPr>
          <p:cNvCxnSpPr>
            <a:cxnSpLocks/>
          </p:cNvCxnSpPr>
          <p:nvPr/>
        </p:nvCxnSpPr>
        <p:spPr>
          <a:xfrm>
            <a:off x="3286648" y="261717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31F78BA-A616-4804-8D32-EAD67770153D}"/>
              </a:ext>
            </a:extLst>
          </p:cNvPr>
          <p:cNvCxnSpPr>
            <a:cxnSpLocks/>
          </p:cNvCxnSpPr>
          <p:nvPr/>
        </p:nvCxnSpPr>
        <p:spPr>
          <a:xfrm>
            <a:off x="3281166" y="2936552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51B3A90-324E-4321-87BB-D05058B14CAC}"/>
              </a:ext>
            </a:extLst>
          </p:cNvPr>
          <p:cNvCxnSpPr>
            <a:cxnSpLocks/>
          </p:cNvCxnSpPr>
          <p:nvPr/>
        </p:nvCxnSpPr>
        <p:spPr>
          <a:xfrm>
            <a:off x="3275684" y="325593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9BB2046-FA1F-4699-A927-45DCAB810F90}"/>
              </a:ext>
            </a:extLst>
          </p:cNvPr>
          <p:cNvCxnSpPr>
            <a:cxnSpLocks/>
          </p:cNvCxnSpPr>
          <p:nvPr/>
        </p:nvCxnSpPr>
        <p:spPr>
          <a:xfrm>
            <a:off x="3303094" y="392769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156ED81-E51D-4008-B79A-2A0BD5E2F615}"/>
              </a:ext>
            </a:extLst>
          </p:cNvPr>
          <p:cNvCxnSpPr>
            <a:cxnSpLocks/>
          </p:cNvCxnSpPr>
          <p:nvPr/>
        </p:nvCxnSpPr>
        <p:spPr>
          <a:xfrm>
            <a:off x="3297612" y="424707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2FB3A57-C194-46C5-BF20-16A2770CDA27}"/>
              </a:ext>
            </a:extLst>
          </p:cNvPr>
          <p:cNvCxnSpPr>
            <a:cxnSpLocks/>
          </p:cNvCxnSpPr>
          <p:nvPr/>
        </p:nvCxnSpPr>
        <p:spPr>
          <a:xfrm>
            <a:off x="3292130" y="456644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878F56A-C0B4-437C-A876-699A15B0562B}"/>
              </a:ext>
            </a:extLst>
          </p:cNvPr>
          <p:cNvCxnSpPr>
            <a:cxnSpLocks/>
          </p:cNvCxnSpPr>
          <p:nvPr/>
        </p:nvCxnSpPr>
        <p:spPr>
          <a:xfrm>
            <a:off x="3286648" y="488582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719B504-B7E0-4EAA-B213-325183C3ED67}"/>
              </a:ext>
            </a:extLst>
          </p:cNvPr>
          <p:cNvCxnSpPr>
            <a:cxnSpLocks/>
          </p:cNvCxnSpPr>
          <p:nvPr/>
        </p:nvCxnSpPr>
        <p:spPr>
          <a:xfrm>
            <a:off x="3297612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5D0AE948-92FF-4B4E-83C9-C8D3723A8B16}"/>
              </a:ext>
            </a:extLst>
          </p:cNvPr>
          <p:cNvCxnSpPr>
            <a:cxnSpLocks/>
          </p:cNvCxnSpPr>
          <p:nvPr/>
        </p:nvCxnSpPr>
        <p:spPr>
          <a:xfrm>
            <a:off x="3292130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C710C86-99E3-4E71-A78F-1D1B37BCA233}"/>
              </a:ext>
            </a:extLst>
          </p:cNvPr>
          <p:cNvCxnSpPr>
            <a:cxnSpLocks/>
          </p:cNvCxnSpPr>
          <p:nvPr/>
        </p:nvCxnSpPr>
        <p:spPr>
          <a:xfrm>
            <a:off x="3286648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2C0964A-9C29-4C8E-843A-A4C3CC20433B}"/>
              </a:ext>
            </a:extLst>
          </p:cNvPr>
          <p:cNvCxnSpPr>
            <a:cxnSpLocks/>
          </p:cNvCxnSpPr>
          <p:nvPr/>
        </p:nvCxnSpPr>
        <p:spPr>
          <a:xfrm>
            <a:off x="3281166" y="647944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48F8407-5B1B-49C7-AECC-18383DC05EDD}"/>
              </a:ext>
            </a:extLst>
          </p:cNvPr>
          <p:cNvGrpSpPr/>
          <p:nvPr/>
        </p:nvGrpSpPr>
        <p:grpSpPr>
          <a:xfrm>
            <a:off x="5994277" y="2062572"/>
            <a:ext cx="2380639" cy="1356610"/>
            <a:chOff x="2400576" y="2908092"/>
            <a:chExt cx="2380639" cy="13566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/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29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7433C7D6-47CB-4788-A860-6EC9D0ABC8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2961430"/>
                  <a:ext cx="1344727" cy="276999"/>
                </a:xfrm>
                <a:prstGeom prst="rect">
                  <a:avLst/>
                </a:prstGeom>
                <a:blipFill>
                  <a:blip r:embed="rId68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/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B09DEA2B-B189-4164-A901-6275E0C61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311351"/>
                  <a:ext cx="1442511" cy="276999"/>
                </a:xfrm>
                <a:prstGeom prst="rect">
                  <a:avLst/>
                </a:prstGeom>
                <a:blipFill>
                  <a:blip r:embed="rId69"/>
                  <a:stretch>
                    <a:fillRect l="-5485" r="-844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/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A46DE969-B651-477B-8C7A-065FBF18E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609201"/>
                  <a:ext cx="1344727" cy="276999"/>
                </a:xfrm>
                <a:prstGeom prst="rect">
                  <a:avLst/>
                </a:prstGeom>
                <a:blipFill>
                  <a:blip r:embed="rId70"/>
                  <a:stretch>
                    <a:fillRect l="-5882" r="-905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/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CECE7F3-C833-4EF7-BDE7-5AFA2DE99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8704" y="3927902"/>
                  <a:ext cx="1314271" cy="276999"/>
                </a:xfrm>
                <a:prstGeom prst="rect">
                  <a:avLst/>
                </a:prstGeom>
                <a:blipFill>
                  <a:blip r:embed="rId71"/>
                  <a:stretch>
                    <a:fillRect l="-6019" r="-926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/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9A44B41-48E1-4991-A383-872F0E85B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2981668"/>
                  <a:ext cx="923138" cy="276999"/>
                </a:xfrm>
                <a:prstGeom prst="rect">
                  <a:avLst/>
                </a:prstGeom>
                <a:blipFill>
                  <a:blip r:embed="rId72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/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77D4506-8C85-469B-8D4C-61F4D8FD91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300369"/>
                  <a:ext cx="923138" cy="276999"/>
                </a:xfrm>
                <a:prstGeom prst="rect">
                  <a:avLst/>
                </a:prstGeom>
                <a:blipFill>
                  <a:blip r:embed="rId73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/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F87CC269-4597-4B21-90C0-C04F73D4EE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619070"/>
                  <a:ext cx="923138" cy="276999"/>
                </a:xfrm>
                <a:prstGeom prst="rect">
                  <a:avLst/>
                </a:prstGeom>
                <a:blipFill>
                  <a:blip r:embed="rId74"/>
                  <a:stretch>
                    <a:fillRect l="-8553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/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36168EA-C3F6-41A4-A045-245A0A98B6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0576" y="3937771"/>
                  <a:ext cx="923138" cy="276999"/>
                </a:xfrm>
                <a:prstGeom prst="rect">
                  <a:avLst/>
                </a:prstGeom>
                <a:blipFill>
                  <a:blip r:embed="rId75"/>
                  <a:stretch>
                    <a:fillRect l="-8553"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B66EA97-8FED-4B8D-9A23-CCCA07A565B4}"/>
                </a:ext>
              </a:extLst>
            </p:cNvPr>
            <p:cNvSpPr/>
            <p:nvPr/>
          </p:nvSpPr>
          <p:spPr>
            <a:xfrm>
              <a:off x="3308724" y="2908092"/>
              <a:ext cx="1442511" cy="1356610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277573-3B56-4907-8D22-3E337DA974A4}"/>
              </a:ext>
            </a:extLst>
          </p:cNvPr>
          <p:cNvCxnSpPr>
            <a:cxnSpLocks/>
          </p:cNvCxnSpPr>
          <p:nvPr/>
        </p:nvCxnSpPr>
        <p:spPr>
          <a:xfrm>
            <a:off x="5934925" y="2281465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C752CBE-AFA0-4BE2-90A4-5CF884EBBF32}"/>
              </a:ext>
            </a:extLst>
          </p:cNvPr>
          <p:cNvCxnSpPr>
            <a:cxnSpLocks/>
          </p:cNvCxnSpPr>
          <p:nvPr/>
        </p:nvCxnSpPr>
        <p:spPr>
          <a:xfrm>
            <a:off x="5929443" y="2930623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C8C0A6-E66C-4AFC-8048-AD406DE2F81A}"/>
              </a:ext>
            </a:extLst>
          </p:cNvPr>
          <p:cNvCxnSpPr>
            <a:cxnSpLocks/>
          </p:cNvCxnSpPr>
          <p:nvPr/>
        </p:nvCxnSpPr>
        <p:spPr>
          <a:xfrm>
            <a:off x="5923961" y="324250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2B621880-4D0E-4166-A863-1AA4FCDF6241}"/>
              </a:ext>
            </a:extLst>
          </p:cNvPr>
          <p:cNvSpPr/>
          <p:nvPr/>
        </p:nvSpPr>
        <p:spPr>
          <a:xfrm>
            <a:off x="5964336" y="2469546"/>
            <a:ext cx="2160441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42855FD-B95C-4A9D-AC1D-51BBDC3E99F3}"/>
              </a:ext>
            </a:extLst>
          </p:cNvPr>
          <p:cNvCxnSpPr>
            <a:cxnSpLocks/>
          </p:cNvCxnSpPr>
          <p:nvPr/>
        </p:nvCxnSpPr>
        <p:spPr>
          <a:xfrm>
            <a:off x="5951371" y="3911736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CC8422-9ADC-496C-963D-E744858D9F8D}"/>
              </a:ext>
            </a:extLst>
          </p:cNvPr>
          <p:cNvCxnSpPr>
            <a:cxnSpLocks/>
          </p:cNvCxnSpPr>
          <p:nvPr/>
        </p:nvCxnSpPr>
        <p:spPr>
          <a:xfrm>
            <a:off x="5945889" y="4231114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055B956-F189-4E47-9C01-BE9358D03A19}"/>
              </a:ext>
            </a:extLst>
          </p:cNvPr>
          <p:cNvCxnSpPr>
            <a:cxnSpLocks/>
          </p:cNvCxnSpPr>
          <p:nvPr/>
        </p:nvCxnSpPr>
        <p:spPr>
          <a:xfrm>
            <a:off x="5934925" y="4869870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0B8D6E17-6949-4E3B-8871-7F1180E67554}"/>
              </a:ext>
            </a:extLst>
          </p:cNvPr>
          <p:cNvSpPr/>
          <p:nvPr/>
        </p:nvSpPr>
        <p:spPr>
          <a:xfrm>
            <a:off x="5934925" y="4389955"/>
            <a:ext cx="2084813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A34E220-3A3F-4961-9194-FCD3AB103327}"/>
              </a:ext>
            </a:extLst>
          </p:cNvPr>
          <p:cNvCxnSpPr>
            <a:cxnSpLocks/>
          </p:cNvCxnSpPr>
          <p:nvPr/>
        </p:nvCxnSpPr>
        <p:spPr>
          <a:xfrm>
            <a:off x="5945889" y="5521311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A1E2498-7104-400C-94E5-ECA4F9B49E25}"/>
              </a:ext>
            </a:extLst>
          </p:cNvPr>
          <p:cNvCxnSpPr>
            <a:cxnSpLocks/>
          </p:cNvCxnSpPr>
          <p:nvPr/>
        </p:nvCxnSpPr>
        <p:spPr>
          <a:xfrm>
            <a:off x="5940407" y="5840689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4022ED7-F277-47C5-8C76-385BA82628EC}"/>
              </a:ext>
            </a:extLst>
          </p:cNvPr>
          <p:cNvCxnSpPr>
            <a:cxnSpLocks/>
          </p:cNvCxnSpPr>
          <p:nvPr/>
        </p:nvCxnSpPr>
        <p:spPr>
          <a:xfrm>
            <a:off x="5934925" y="6160067"/>
            <a:ext cx="20059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4B8C67B-120C-4BB6-862D-D50050F7BDD2}"/>
              </a:ext>
            </a:extLst>
          </p:cNvPr>
          <p:cNvSpPr/>
          <p:nvPr/>
        </p:nvSpPr>
        <p:spPr>
          <a:xfrm>
            <a:off x="5964337" y="6334133"/>
            <a:ext cx="2005924" cy="25803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AE07C6A-37BC-4298-893D-AF1C7096B094}"/>
              </a:ext>
            </a:extLst>
          </p:cNvPr>
          <p:cNvCxnSpPr>
            <a:cxnSpLocks/>
          </p:cNvCxnSpPr>
          <p:nvPr/>
        </p:nvCxnSpPr>
        <p:spPr>
          <a:xfrm>
            <a:off x="2803525" y="1708879"/>
            <a:ext cx="506631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F2B59EA-B36B-2FC2-E170-48D9359D6981}"/>
              </a:ext>
            </a:extLst>
          </p:cNvPr>
          <p:cNvSpPr txBox="1"/>
          <p:nvPr/>
        </p:nvSpPr>
        <p:spPr>
          <a:xfrm>
            <a:off x="382012" y="1826102"/>
            <a:ext cx="1054278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 Wave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17BDD2E-D020-5875-E81F-9A5362559342}"/>
              </a:ext>
            </a:extLst>
          </p:cNvPr>
          <p:cNvSpPr txBox="1"/>
          <p:nvPr/>
        </p:nvSpPr>
        <p:spPr>
          <a:xfrm>
            <a:off x="1503360" y="1826102"/>
            <a:ext cx="1599212" cy="30777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 Wave</a:t>
            </a:r>
          </a:p>
        </p:txBody>
      </p:sp>
    </p:spTree>
    <p:extLst>
      <p:ext uri="{BB962C8B-B14F-4D97-AF65-F5344CB8AC3E}">
        <p14:creationId xmlns:p14="http://schemas.microsoft.com/office/powerpoint/2010/main" val="12229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500"/>
                            </p:stCondLst>
                            <p:childTnLst>
                              <p:par>
                                <p:cTn id="19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47" grpId="0" animBg="1"/>
      <p:bldP spid="152" grpId="0" animBg="1"/>
      <p:bldP spid="157" grpId="0" animBg="1"/>
      <p:bldP spid="3" grpId="0" animBg="1"/>
      <p:bldP spid="3" grpId="1" animBg="1"/>
      <p:bldP spid="150" grpId="0" animBg="1"/>
      <p:bldP spid="15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/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=29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17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+7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B617CE-78A7-40FC-920A-5016A0D45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12" y="1635889"/>
                <a:ext cx="5961376" cy="276999"/>
              </a:xfrm>
              <a:prstGeom prst="rect">
                <a:avLst/>
              </a:prstGeom>
              <a:blipFill>
                <a:blip r:embed="rId3"/>
                <a:stretch>
                  <a:fillRect l="-511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/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func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19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31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31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D683615-A1D7-4D90-8A47-13EDBF44B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01" y="2255254"/>
                <a:ext cx="7788799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/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49526F-E31A-40DC-9891-2A3296698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36" y="3403741"/>
                <a:ext cx="8216929" cy="834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894B6455-8384-4DB2-A0A6-E8D985C34F70}"/>
              </a:ext>
            </a:extLst>
          </p:cNvPr>
          <p:cNvSpPr/>
          <p:nvPr/>
        </p:nvSpPr>
        <p:spPr>
          <a:xfrm>
            <a:off x="975283" y="3546270"/>
            <a:ext cx="1530761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638275-D995-4344-9C94-1CC9DE970AAE}"/>
              </a:ext>
            </a:extLst>
          </p:cNvPr>
          <p:cNvSpPr/>
          <p:nvPr/>
        </p:nvSpPr>
        <p:spPr>
          <a:xfrm>
            <a:off x="2129001" y="4443975"/>
            <a:ext cx="803788" cy="397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/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A107A7-FDFF-4159-8E5B-EDBFF6EBB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4445502"/>
                <a:ext cx="2796342" cy="8347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/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7CF6CB-95B1-4624-90A1-400B8CD94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4445502"/>
                <a:ext cx="2982868" cy="8347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/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19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19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9AEF6-BCB4-4386-AF51-F5EFE2797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16" y="5545374"/>
                <a:ext cx="3110019" cy="8347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/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  <m:r>
                                    <a:rPr lang="en-US" b="0" i="1" smtClean="0">
                                      <a:ln>
                                        <a:solidFill>
                                          <a:srgbClr val="FF0000"/>
                                        </a:solidFill>
                                      </a:ln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79B592-8972-43CA-A8A8-991C83466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911" y="5545374"/>
                <a:ext cx="3085973" cy="8347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4733E0-AB61-4D0C-80C3-5AF488FA7191}"/>
              </a:ext>
            </a:extLst>
          </p:cNvPr>
          <p:cNvCxnSpPr>
            <a:cxnSpLocks/>
          </p:cNvCxnSpPr>
          <p:nvPr/>
        </p:nvCxnSpPr>
        <p:spPr>
          <a:xfrm flipV="1">
            <a:off x="6098458" y="3630997"/>
            <a:ext cx="1712426" cy="312815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817BD8F-C93B-46D0-9E64-5CA4887B83CA}"/>
              </a:ext>
            </a:extLst>
          </p:cNvPr>
          <p:cNvSpPr txBox="1"/>
          <p:nvPr/>
        </p:nvSpPr>
        <p:spPr>
          <a:xfrm>
            <a:off x="7731469" y="3283376"/>
            <a:ext cx="309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88C81E-2102-4FAA-B06E-D425CA4A247A}"/>
              </a:ext>
            </a:extLst>
          </p:cNvPr>
          <p:cNvSpPr/>
          <p:nvPr/>
        </p:nvSpPr>
        <p:spPr>
          <a:xfrm>
            <a:off x="3657600" y="2470355"/>
            <a:ext cx="1305232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AEFFB4-9F09-4444-960A-1D7610F14F3D}"/>
              </a:ext>
            </a:extLst>
          </p:cNvPr>
          <p:cNvSpPr/>
          <p:nvPr/>
        </p:nvSpPr>
        <p:spPr>
          <a:xfrm>
            <a:off x="5493774" y="4671950"/>
            <a:ext cx="907026" cy="44982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FD48511-D1DD-4E7F-AACA-3682972E9576}"/>
              </a:ext>
            </a:extLst>
          </p:cNvPr>
          <p:cNvCxnSpPr>
            <a:stCxn id="31" idx="2"/>
            <a:endCxn id="32" idx="0"/>
          </p:cNvCxnSpPr>
          <p:nvPr/>
        </p:nvCxnSpPr>
        <p:spPr>
          <a:xfrm rot="16200000" flipH="1">
            <a:off x="4252867" y="2977529"/>
            <a:ext cx="1751769" cy="1637071"/>
          </a:xfrm>
          <a:prstGeom prst="bentConnector3">
            <a:avLst>
              <a:gd name="adj1" fmla="val 80309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F6A3B4E-A6AA-4D3F-B6EE-2687A1E2F2DB}"/>
              </a:ext>
            </a:extLst>
          </p:cNvPr>
          <p:cNvSpPr txBox="1"/>
          <p:nvPr/>
        </p:nvSpPr>
        <p:spPr>
          <a:xfrm>
            <a:off x="2872432" y="1232754"/>
            <a:ext cx="3141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Integral of Sum = Sum of Integrals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90B0A23D-12C0-60BB-9DE8-49125AFF240D}"/>
              </a:ext>
            </a:extLst>
          </p:cNvPr>
          <p:cNvSpPr/>
          <p:nvPr/>
        </p:nvSpPr>
        <p:spPr>
          <a:xfrm>
            <a:off x="3473734" y="5200680"/>
            <a:ext cx="1110289" cy="530184"/>
          </a:xfrm>
          <a:prstGeom prst="wedgeRoundRectCallout">
            <a:avLst>
              <a:gd name="adj1" fmla="val -10707"/>
              <a:gd name="adj2" fmla="val -887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See slide #19</a:t>
            </a:r>
          </a:p>
        </p:txBody>
      </p:sp>
    </p:spTree>
    <p:extLst>
      <p:ext uri="{BB962C8B-B14F-4D97-AF65-F5344CB8AC3E}">
        <p14:creationId xmlns:p14="http://schemas.microsoft.com/office/powerpoint/2010/main" val="27272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4" grpId="0"/>
      <p:bldP spid="28" grpId="0"/>
      <p:bldP spid="29" grpId="0"/>
      <p:bldP spid="30" grpId="0"/>
      <p:bldP spid="13" grpId="0"/>
      <p:bldP spid="13" grpId="1"/>
      <p:bldP spid="31" grpId="0" animBg="1"/>
      <p:bldP spid="31" grpId="1" animBg="1"/>
      <p:bldP spid="32" grpId="0" animBg="1"/>
      <p:bldP spid="32" grpId="1" animBg="1"/>
      <p:bldP spid="20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Fourier Analysis -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02087" y="1722406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25445" cy="7151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Group 10"/>
          <p:cNvGrpSpPr/>
          <p:nvPr/>
        </p:nvGrpSpPr>
        <p:grpSpPr>
          <a:xfrm>
            <a:off x="702087" y="2778767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86359" cy="7151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Group 13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Rectangle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7" name="Group 16"/>
          <p:cNvGrpSpPr/>
          <p:nvPr/>
        </p:nvGrpSpPr>
        <p:grpSpPr>
          <a:xfrm>
            <a:off x="702087" y="3835128"/>
            <a:ext cx="4449999" cy="715132"/>
            <a:chOff x="2102009" y="1563829"/>
            <a:chExt cx="4449999" cy="715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func>
                                  <m:func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func>
                              </m:e>
                            </m:func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2009" y="1563829"/>
                  <a:ext cx="2355901" cy="7151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/>
            <p:cNvGrpSpPr/>
            <p:nvPr/>
          </p:nvGrpSpPr>
          <p:grpSpPr>
            <a:xfrm>
              <a:off x="4725611" y="1590232"/>
              <a:ext cx="1826397" cy="662326"/>
              <a:chOff x="4725611" y="1616635"/>
              <a:chExt cx="1826397" cy="6623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Rectangle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909629"/>
                    <a:ext cx="1826397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/>
                  <p:cNvSpPr/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1" name="Rectangle 2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25611" y="1616635"/>
                    <a:ext cx="1826397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0" name="TextBox 9"/>
          <p:cNvSpPr txBox="1"/>
          <p:nvPr/>
        </p:nvSpPr>
        <p:spPr>
          <a:xfrm>
            <a:off x="5814584" y="2305073"/>
            <a:ext cx="23694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only time the </a:t>
            </a:r>
            <a:r>
              <a:rPr lang="en-US" b="1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integral of the product </a:t>
            </a:r>
            <a:r>
              <a:rPr lang="en-US" dirty="0"/>
              <a:t>of two sinusoids is </a:t>
            </a:r>
            <a:r>
              <a:rPr lang="en-US" b="1" dirty="0">
                <a:solidFill>
                  <a:srgbClr val="FF0000"/>
                </a:solidFill>
              </a:rPr>
              <a:t>&gt; 0</a:t>
            </a:r>
            <a:r>
              <a:rPr lang="en-US" dirty="0"/>
              <a:t> is when </a:t>
            </a:r>
            <a:r>
              <a:rPr lang="en-US" b="1" dirty="0"/>
              <a:t>both waves have </a:t>
            </a:r>
            <a:r>
              <a:rPr lang="en-US" b="1" u="sng" dirty="0"/>
              <a:t>matching</a:t>
            </a:r>
            <a:r>
              <a:rPr lang="en-US" b="1" dirty="0"/>
              <a:t> frequency and phase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27023" y="5077031"/>
            <a:ext cx="7689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Only the </a:t>
            </a:r>
            <a:r>
              <a:rPr lang="en-US" b="1" dirty="0"/>
              <a:t>simple</a:t>
            </a:r>
            <a:r>
              <a:rPr lang="en-US" dirty="0"/>
              <a:t> "filter" waves (each having an increasing integer frequency)</a:t>
            </a:r>
          </a:p>
          <a:p>
            <a:pPr algn="ctr"/>
            <a:r>
              <a:rPr lang="en-US" dirty="0"/>
              <a:t>that yield a </a:t>
            </a:r>
            <a:r>
              <a:rPr lang="en-US" b="1" dirty="0">
                <a:solidFill>
                  <a:srgbClr val="FF0000"/>
                </a:solidFill>
              </a:rPr>
              <a:t>non-zero integral</a:t>
            </a:r>
            <a:r>
              <a:rPr lang="en-US" dirty="0"/>
              <a:t> (when </a:t>
            </a:r>
            <a:r>
              <a:rPr lang="en-US" b="1" dirty="0">
                <a:solidFill>
                  <a:srgbClr val="0070C0"/>
                </a:solidFill>
              </a:rPr>
              <a:t>multiplied against the "complicated" wave)</a:t>
            </a:r>
          </a:p>
          <a:p>
            <a:pPr algn="ctr"/>
            <a:r>
              <a:rPr lang="en-US" dirty="0"/>
              <a:t>can be </a:t>
            </a:r>
            <a:r>
              <a:rPr lang="en-US" u="sng" dirty="0"/>
              <a:t>components</a:t>
            </a:r>
            <a:r>
              <a:rPr lang="en-US" dirty="0"/>
              <a:t> of the </a:t>
            </a:r>
            <a:r>
              <a:rPr lang="en-US" i="1" dirty="0"/>
              <a:t>original</a:t>
            </a:r>
            <a:r>
              <a:rPr lang="en-US" dirty="0"/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30504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Converting a </a:t>
            </a:r>
            <a:r>
              <a:rPr lang="en-US" sz="2400" u="sng" dirty="0"/>
              <a:t>sampled</a:t>
            </a:r>
            <a:r>
              <a:rPr lang="en-US" sz="2400" dirty="0"/>
              <a:t> complicated wave into a series of </a:t>
            </a:r>
            <a:r>
              <a:rPr lang="en-US" sz="2400" b="1" i="1" dirty="0">
                <a:solidFill>
                  <a:srgbClr val="FF0000"/>
                </a:solidFill>
              </a:rPr>
              <a:t>simple</a:t>
            </a:r>
            <a:r>
              <a:rPr lang="en-US" sz="2400" dirty="0"/>
              <a:t> waves, each with different amplitudes at specific integer frequencies, is called the </a:t>
            </a:r>
            <a:r>
              <a:rPr lang="en-US" sz="2400" b="1" dirty="0">
                <a:solidFill>
                  <a:srgbClr val="00B050"/>
                </a:solidFill>
              </a:rPr>
              <a:t>Discrete Fourier Transform </a:t>
            </a:r>
            <a:r>
              <a:rPr lang="en-US" sz="2400" dirty="0"/>
              <a:t>(</a:t>
            </a:r>
            <a:r>
              <a:rPr lang="en-US" sz="2400" b="1" dirty="0"/>
              <a:t>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reverse process of reconstructing the original complex wave by summing all the contributing simple wave forms is called the </a:t>
            </a:r>
            <a:r>
              <a:rPr lang="en-US" sz="2400" b="1" dirty="0">
                <a:solidFill>
                  <a:srgbClr val="0070C0"/>
                </a:solidFill>
              </a:rPr>
              <a:t>Inverse Discrete Fourier Transform </a:t>
            </a:r>
            <a:r>
              <a:rPr lang="en-US" sz="2400" dirty="0"/>
              <a:t>(</a:t>
            </a:r>
            <a:r>
              <a:rPr lang="en-US" sz="2400" b="1" dirty="0"/>
              <a:t>IDFT</a:t>
            </a:r>
            <a:r>
              <a:rPr lang="en-US" sz="2400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7030A0"/>
                </a:solidFill>
              </a:rPr>
              <a:t>sum</a:t>
            </a:r>
            <a:r>
              <a:rPr lang="en-US" sz="2400" dirty="0"/>
              <a:t> of many </a:t>
            </a:r>
            <a:r>
              <a:rPr lang="en-US" sz="2400" i="1" dirty="0"/>
              <a:t>discrete</a:t>
            </a:r>
            <a:r>
              <a:rPr lang="en-US" sz="2400" dirty="0"/>
              <a:t> samples of a wave approximates its </a:t>
            </a:r>
            <a:r>
              <a:rPr lang="en-US" sz="2400" i="1" dirty="0"/>
              <a:t>continuous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7030A0"/>
                </a:solidFill>
              </a:rPr>
              <a:t>integral</a:t>
            </a:r>
            <a:r>
              <a:rPr lang="en-US" sz="2400" dirty="0"/>
              <a:t> if the spacing (time) between samples is sufficiently small – this is analogous to a </a:t>
            </a:r>
            <a:r>
              <a:rPr lang="en-US" sz="2400" b="1" dirty="0">
                <a:solidFill>
                  <a:srgbClr val="7030A0"/>
                </a:solidFill>
              </a:rPr>
              <a:t>Riemann 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1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6FF070-75B7-9243-1FE2-C21D62F5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5" y="2037836"/>
            <a:ext cx="4770884" cy="445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/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89D9B6E-B98D-6E0A-ACB5-272463BC7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519" y="1384052"/>
                <a:ext cx="3098862" cy="8402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/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456653-75F7-D11F-4449-DABD5FA1A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165" y="2426344"/>
                <a:ext cx="2711704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/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88397D3-C030-C171-72DF-84ADB658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794" y="2971494"/>
                <a:ext cx="1072538" cy="276999"/>
              </a:xfrm>
              <a:prstGeom prst="rect">
                <a:avLst/>
              </a:prstGeom>
              <a:blipFill>
                <a:blip r:embed="rId6"/>
                <a:stretch>
                  <a:fillRect l="-5143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/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l-G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49101-125D-C4EA-F09A-E9301EEC6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04" y="3077451"/>
                <a:ext cx="2565126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/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35F25A-2734-14B2-DE52-2CC0CA2A8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956" y="1498524"/>
                <a:ext cx="2357825" cy="670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4F36D9-2203-EE7A-C4BC-86F2D61C6705}"/>
              </a:ext>
            </a:extLst>
          </p:cNvPr>
          <p:cNvCxnSpPr/>
          <p:nvPr/>
        </p:nvCxnSpPr>
        <p:spPr>
          <a:xfrm flipH="1">
            <a:off x="2127843" y="3103407"/>
            <a:ext cx="682053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30BC5D-5482-5C1F-1FE7-5408E5383200}"/>
              </a:ext>
            </a:extLst>
          </p:cNvPr>
          <p:cNvCxnSpPr>
            <a:cxnSpLocks/>
          </p:cNvCxnSpPr>
          <p:nvPr/>
        </p:nvCxnSpPr>
        <p:spPr>
          <a:xfrm flipH="1">
            <a:off x="2189053" y="3109993"/>
            <a:ext cx="620843" cy="401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8C83DE-4007-CA36-4748-AF5308B99ADB}"/>
              </a:ext>
            </a:extLst>
          </p:cNvPr>
          <p:cNvCxnSpPr>
            <a:cxnSpLocks/>
          </p:cNvCxnSpPr>
          <p:nvPr/>
        </p:nvCxnSpPr>
        <p:spPr>
          <a:xfrm flipH="1">
            <a:off x="2310497" y="3109993"/>
            <a:ext cx="499399" cy="87459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E3BC0-F574-4D37-3568-D5016D19016C}"/>
              </a:ext>
            </a:extLst>
          </p:cNvPr>
          <p:cNvCxnSpPr>
            <a:cxnSpLocks/>
          </p:cNvCxnSpPr>
          <p:nvPr/>
        </p:nvCxnSpPr>
        <p:spPr>
          <a:xfrm flipH="1">
            <a:off x="2450991" y="3127336"/>
            <a:ext cx="358905" cy="136445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/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E792FB-4F80-BA86-C04E-59CAE072A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5209" y="3885239"/>
                <a:ext cx="1525481" cy="76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/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9AE1E9-F084-DE7E-B869-CF0B3754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2892" y="3903449"/>
                <a:ext cx="944618" cy="7265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/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8A814A-32B9-70FD-6793-864440D62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7694" y="4857578"/>
                <a:ext cx="1743426" cy="7350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/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03292D-FF30-8642-5529-3F5C2801C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44" y="5802024"/>
                <a:ext cx="1657953" cy="67076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0BFEE2-C50A-4ADF-BBE9-474F63B5C4AC}"/>
              </a:ext>
            </a:extLst>
          </p:cNvPr>
          <p:cNvCxnSpPr>
            <a:cxnSpLocks/>
          </p:cNvCxnSpPr>
          <p:nvPr/>
        </p:nvCxnSpPr>
        <p:spPr>
          <a:xfrm>
            <a:off x="449705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C21353-840A-3A31-C142-58A181D06BD5}"/>
              </a:ext>
            </a:extLst>
          </p:cNvPr>
          <p:cNvCxnSpPr>
            <a:cxnSpLocks/>
          </p:cNvCxnSpPr>
          <p:nvPr/>
        </p:nvCxnSpPr>
        <p:spPr>
          <a:xfrm>
            <a:off x="4440814" y="1804199"/>
            <a:ext cx="0" cy="40995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/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B2EEBAC-7DD7-9DA4-41FC-50408AAFF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5" y="1487070"/>
                <a:ext cx="181139" cy="276999"/>
              </a:xfrm>
              <a:prstGeom prst="rect">
                <a:avLst/>
              </a:prstGeom>
              <a:blipFill>
                <a:blip r:embed="rId13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/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17FF31-F636-707D-7505-F4A96BA1F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49" y="1487070"/>
                <a:ext cx="322331" cy="276999"/>
              </a:xfrm>
              <a:prstGeom prst="rect">
                <a:avLst/>
              </a:prstGeom>
              <a:blipFill>
                <a:blip r:embed="rId14"/>
                <a:stretch>
                  <a:fillRect l="-15094" r="-1132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24812AF2-0B26-7FBA-140A-38535B23CB91}"/>
              </a:ext>
            </a:extLst>
          </p:cNvPr>
          <p:cNvSpPr/>
          <p:nvPr/>
        </p:nvSpPr>
        <p:spPr>
          <a:xfrm>
            <a:off x="5812704" y="5710758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BE98B4B-DDAE-6DBE-6039-7A462B1FFCA5}"/>
              </a:ext>
            </a:extLst>
          </p:cNvPr>
          <p:cNvSpPr/>
          <p:nvPr/>
        </p:nvSpPr>
        <p:spPr>
          <a:xfrm>
            <a:off x="7679403" y="1660330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3127B44-3DF2-3566-B809-FD33AA6DA469}"/>
              </a:ext>
            </a:extLst>
          </p:cNvPr>
          <p:cNvSpPr/>
          <p:nvPr/>
        </p:nvSpPr>
        <p:spPr>
          <a:xfrm>
            <a:off x="8028685" y="3045588"/>
            <a:ext cx="349146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51CFA3-F1C5-9BBA-3C36-3D19E594B07F}"/>
              </a:ext>
            </a:extLst>
          </p:cNvPr>
          <p:cNvSpPr/>
          <p:nvPr/>
        </p:nvSpPr>
        <p:spPr>
          <a:xfrm>
            <a:off x="6893648" y="3941153"/>
            <a:ext cx="327042" cy="64232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E451DF0-58A4-2BC8-A3E8-C68CA7EACECC}"/>
              </a:ext>
            </a:extLst>
          </p:cNvPr>
          <p:cNvSpPr/>
          <p:nvPr/>
        </p:nvSpPr>
        <p:spPr>
          <a:xfrm>
            <a:off x="898869" y="1660329"/>
            <a:ext cx="349281" cy="347147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0BDBFAA-4DEC-5DA0-DC50-5217FC138E66}"/>
              </a:ext>
            </a:extLst>
          </p:cNvPr>
          <p:cNvCxnSpPr>
            <a:cxnSpLocks/>
            <a:stCxn id="39" idx="0"/>
            <a:endCxn id="43" idx="1"/>
          </p:cNvCxnSpPr>
          <p:nvPr/>
        </p:nvCxnSpPr>
        <p:spPr>
          <a:xfrm rot="16200000" flipH="1" flipV="1">
            <a:off x="4289670" y="-1730472"/>
            <a:ext cx="173573" cy="6955175"/>
          </a:xfrm>
          <a:prstGeom prst="bentConnector4">
            <a:avLst>
              <a:gd name="adj1" fmla="val -205111"/>
              <a:gd name="adj2" fmla="val 103287"/>
            </a:avLst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8BF02AB-184F-FC7F-B696-8467D6927994}"/>
              </a:ext>
            </a:extLst>
          </p:cNvPr>
          <p:cNvCxnSpPr>
            <a:cxnSpLocks/>
            <a:stCxn id="40" idx="2"/>
            <a:endCxn id="41" idx="0"/>
          </p:cNvCxnSpPr>
          <p:nvPr/>
        </p:nvCxnSpPr>
        <p:spPr>
          <a:xfrm rot="5400000">
            <a:off x="7503594" y="3241488"/>
            <a:ext cx="253241" cy="1146089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2FC1562-5B36-22FE-89F1-B8C5779E44E8}"/>
              </a:ext>
            </a:extLst>
          </p:cNvPr>
          <p:cNvCxnSpPr/>
          <p:nvPr/>
        </p:nvCxnSpPr>
        <p:spPr>
          <a:xfrm flipV="1">
            <a:off x="6012656" y="5136356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216A2F-F147-FB34-38BA-D540C1BE216C}"/>
              </a:ext>
            </a:extLst>
          </p:cNvPr>
          <p:cNvCxnSpPr/>
          <p:nvPr/>
        </p:nvCxnSpPr>
        <p:spPr>
          <a:xfrm flipV="1">
            <a:off x="7286625" y="4960143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C16E554-8799-416C-DA87-2136908DCDE8}"/>
              </a:ext>
            </a:extLst>
          </p:cNvPr>
          <p:cNvSpPr txBox="1"/>
          <p:nvPr/>
        </p:nvSpPr>
        <p:spPr>
          <a:xfrm>
            <a:off x="2880073" y="3323564"/>
            <a:ext cx="69597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Filter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Wave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13AE3D-BE55-882B-AE9E-3452324A7970}"/>
              </a:ext>
            </a:extLst>
          </p:cNvPr>
          <p:cNvSpPr txBox="1"/>
          <p:nvPr/>
        </p:nvSpPr>
        <p:spPr>
          <a:xfrm>
            <a:off x="3581296" y="3323564"/>
            <a:ext cx="1122293" cy="52322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Complicated</a:t>
            </a:r>
          </a:p>
          <a:p>
            <a:pPr algn="ctr"/>
            <a:r>
              <a:rPr 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Wave</a:t>
            </a:r>
          </a:p>
        </p:txBody>
      </p:sp>
    </p:spTree>
    <p:extLst>
      <p:ext uri="{BB962C8B-B14F-4D97-AF65-F5344CB8AC3E}">
        <p14:creationId xmlns:p14="http://schemas.microsoft.com/office/powerpoint/2010/main" val="207687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26" grpId="0"/>
      <p:bldP spid="27" grpId="0"/>
      <p:bldP spid="28" grpId="0"/>
      <p:bldP spid="29" grpId="0"/>
      <p:bldP spid="33" grpId="0"/>
      <p:bldP spid="34" grpId="0"/>
      <p:bldP spid="38" grpId="0" animBg="1"/>
      <p:bldP spid="39" grpId="0" animBg="1"/>
      <p:bldP spid="40" grpId="0" animBg="1"/>
      <p:bldP spid="41" grpId="0" animBg="1"/>
      <p:bldP spid="43" grpId="0" animBg="1"/>
      <p:bldP spid="59" grpId="0" animBg="1"/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/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𝑛𝑥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ⅆ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2AAFE2-3F20-F6E9-C0DB-A266E96C6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470" y="2153538"/>
                <a:ext cx="3046027" cy="8347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/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76B5B7A-4C7E-8AA7-B7D9-6017B9B2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08" y="2153538"/>
                <a:ext cx="4021678" cy="8347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/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96BD0F-390F-3C7E-B63C-BD6A79DBE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40" y="3371825"/>
                <a:ext cx="3110459" cy="8188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/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0→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46B3043-4DB2-98F0-A789-EE6A2EDCC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72" y="3368466"/>
                <a:ext cx="3110459" cy="8188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/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C28DD6-7B6E-E7B0-F482-56B5D2184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344" y="5340004"/>
                <a:ext cx="1625188" cy="6707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/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B749E4-FE93-6FD5-7B78-D57B68467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745" y="4341605"/>
                <a:ext cx="1838901" cy="7350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/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87D0AC1-6F0A-F905-7F0F-71281BF94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384" y="4373761"/>
                <a:ext cx="1657953" cy="670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C154472-6B4F-4C32-B1FE-B35A991B7371}"/>
              </a:ext>
            </a:extLst>
          </p:cNvPr>
          <p:cNvSpPr txBox="1"/>
          <p:nvPr/>
        </p:nvSpPr>
        <p:spPr>
          <a:xfrm>
            <a:off x="1499016" y="1543582"/>
            <a:ext cx="81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Filter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Wave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046375-1A85-E987-AA91-C898B96E9C35}"/>
              </a:ext>
            </a:extLst>
          </p:cNvPr>
          <p:cNvSpPr txBox="1"/>
          <p:nvPr/>
        </p:nvSpPr>
        <p:spPr>
          <a:xfrm>
            <a:off x="2411250" y="1543582"/>
            <a:ext cx="1458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Complicated Wave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A0F1A9-22E0-515F-8346-230B9D913A64}"/>
              </a:ext>
            </a:extLst>
          </p:cNvPr>
          <p:cNvSpPr txBox="1"/>
          <p:nvPr/>
        </p:nvSpPr>
        <p:spPr>
          <a:xfrm>
            <a:off x="3534190" y="2988318"/>
            <a:ext cx="81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Offset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/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= Offset = DC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AC66165-474D-069E-9E16-AF2E6D65F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078" y="6139310"/>
                <a:ext cx="1941720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31DA7DB1-7255-A479-14A0-F00F7715F56D}"/>
              </a:ext>
            </a:extLst>
          </p:cNvPr>
          <p:cNvSpPr/>
          <p:nvPr/>
        </p:nvSpPr>
        <p:spPr>
          <a:xfrm>
            <a:off x="1499016" y="2420911"/>
            <a:ext cx="757004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7168FAF-0877-485F-DA35-01CF928F1B74}"/>
              </a:ext>
            </a:extLst>
          </p:cNvPr>
          <p:cNvSpPr/>
          <p:nvPr/>
        </p:nvSpPr>
        <p:spPr>
          <a:xfrm>
            <a:off x="2322828" y="2418691"/>
            <a:ext cx="1199861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F89DA8-D510-A3D5-CFBB-25EB9F532036}"/>
              </a:ext>
            </a:extLst>
          </p:cNvPr>
          <p:cNvSpPr/>
          <p:nvPr/>
        </p:nvSpPr>
        <p:spPr>
          <a:xfrm>
            <a:off x="3534190" y="2366226"/>
            <a:ext cx="281410" cy="397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AD1AE5-D72A-44C1-A2D0-3A063BAAFBF3}"/>
              </a:ext>
            </a:extLst>
          </p:cNvPr>
          <p:cNvCxnSpPr>
            <a:cxnSpLocks/>
            <a:stCxn id="41" idx="0"/>
            <a:endCxn id="44" idx="2"/>
          </p:cNvCxnSpPr>
          <p:nvPr/>
        </p:nvCxnSpPr>
        <p:spPr>
          <a:xfrm flipH="1" flipV="1">
            <a:off x="3674895" y="2763465"/>
            <a:ext cx="267777" cy="224853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28C9051-DB09-858E-0A21-0BEB3C2C59B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907498" y="2189913"/>
            <a:ext cx="0" cy="243676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B10768C-5D2A-0DAF-0072-BE88686484EC}"/>
              </a:ext>
            </a:extLst>
          </p:cNvPr>
          <p:cNvCxnSpPr>
            <a:cxnSpLocks/>
            <a:stCxn id="40" idx="2"/>
            <a:endCxn id="43" idx="0"/>
          </p:cNvCxnSpPr>
          <p:nvPr/>
        </p:nvCxnSpPr>
        <p:spPr>
          <a:xfrm flipH="1">
            <a:off x="2922759" y="2189913"/>
            <a:ext cx="217599" cy="228778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D107B67-C299-5B61-2063-7AD56CD8A72F}"/>
              </a:ext>
            </a:extLst>
          </p:cNvPr>
          <p:cNvCxnSpPr/>
          <p:nvPr/>
        </p:nvCxnSpPr>
        <p:spPr>
          <a:xfrm flipV="1">
            <a:off x="5376540" y="2109305"/>
            <a:ext cx="989351" cy="798405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9524CF9-BF12-D136-BB53-D586E6D74567}"/>
              </a:ext>
            </a:extLst>
          </p:cNvPr>
          <p:cNvSpPr txBox="1"/>
          <p:nvPr/>
        </p:nvSpPr>
        <p:spPr>
          <a:xfrm>
            <a:off x="6337991" y="1866747"/>
            <a:ext cx="190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0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FC4976-EB0A-E190-67CB-43622DF2EA18}"/>
              </a:ext>
            </a:extLst>
          </p:cNvPr>
          <p:cNvSpPr/>
          <p:nvPr/>
        </p:nvSpPr>
        <p:spPr>
          <a:xfrm>
            <a:off x="5643240" y="5284326"/>
            <a:ext cx="1845396" cy="78211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94CE94-EB40-803E-42EF-10285B877809}"/>
              </a:ext>
            </a:extLst>
          </p:cNvPr>
          <p:cNvSpPr/>
          <p:nvPr/>
        </p:nvSpPr>
        <p:spPr>
          <a:xfrm>
            <a:off x="7965530" y="2381846"/>
            <a:ext cx="573556" cy="434084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7526C19-0D7B-0F9B-C024-83F51F5E9DCC}"/>
              </a:ext>
            </a:extLst>
          </p:cNvPr>
          <p:cNvSpPr/>
          <p:nvPr/>
        </p:nvSpPr>
        <p:spPr>
          <a:xfrm>
            <a:off x="6830491" y="3552667"/>
            <a:ext cx="576072" cy="43891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65A2979-2ABF-A769-B895-8D65D4F008B0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rot="5400000">
            <a:off x="7317050" y="2617408"/>
            <a:ext cx="736737" cy="1133781"/>
          </a:xfrm>
          <a:prstGeom prst="bentConnector3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B16183D-327D-CCA1-6AC3-30A341C470F7}"/>
              </a:ext>
            </a:extLst>
          </p:cNvPr>
          <p:cNvCxnSpPr/>
          <p:nvPr/>
        </p:nvCxnSpPr>
        <p:spPr>
          <a:xfrm flipV="1">
            <a:off x="5540983" y="4618527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D319B3F-B0D2-AF76-EAC8-1677ED6C6751}"/>
              </a:ext>
            </a:extLst>
          </p:cNvPr>
          <p:cNvCxnSpPr/>
          <p:nvPr/>
        </p:nvCxnSpPr>
        <p:spPr>
          <a:xfrm flipV="1">
            <a:off x="7038755" y="4454341"/>
            <a:ext cx="159544" cy="176213"/>
          </a:xfrm>
          <a:prstGeom prst="straightConnector1">
            <a:avLst/>
          </a:prstGeom>
          <a:ln w="127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3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  <p:bldP spid="30" grpId="0"/>
      <p:bldP spid="36" grpId="0"/>
      <p:bldP spid="38" grpId="0"/>
      <p:bldP spid="37" grpId="0"/>
      <p:bldP spid="39" grpId="0"/>
      <p:bldP spid="17" grpId="0"/>
      <p:bldP spid="40" grpId="0"/>
      <p:bldP spid="41" grpId="0"/>
      <p:bldP spid="42" grpId="0"/>
      <p:bldP spid="53" grpId="0"/>
      <p:bldP spid="54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6164" y="487568"/>
            <a:ext cx="4195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Discrete Fourier Transform (DFT)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26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65C8A99-1579-47F1-80ED-738FF15D9FBD}"/>
              </a:ext>
            </a:extLst>
          </p:cNvPr>
          <p:cNvGrpSpPr/>
          <p:nvPr/>
        </p:nvGrpSpPr>
        <p:grpSpPr>
          <a:xfrm>
            <a:off x="5682293" y="3818530"/>
            <a:ext cx="2943563" cy="2684121"/>
            <a:chOff x="5752900" y="3672230"/>
            <a:chExt cx="2943563" cy="2684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/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08E7998-7B7D-4A27-9A27-85FB8941C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0" y="4130185"/>
                  <a:ext cx="2594492" cy="7791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/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BC8472E-8788-4B64-8821-6B1BBAF647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8690" y="5484894"/>
                  <a:ext cx="2867773" cy="87145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143AD0-60F2-4EDE-8534-C360BE778BFA}"/>
                </a:ext>
              </a:extLst>
            </p:cNvPr>
            <p:cNvSpPr txBox="1"/>
            <p:nvPr/>
          </p:nvSpPr>
          <p:spPr>
            <a:xfrm>
              <a:off x="6273233" y="3672230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DFT (complex)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0EB0C1-5BEF-4E40-A1DB-AB35999339FF}"/>
                </a:ext>
              </a:extLst>
            </p:cNvPr>
            <p:cNvSpPr txBox="1"/>
            <p:nvPr/>
          </p:nvSpPr>
          <p:spPr>
            <a:xfrm>
              <a:off x="6013067" y="5078832"/>
              <a:ext cx="228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Inverse DFT (complex)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633FD1-F6A4-43E1-BE5C-627B824607F5}"/>
              </a:ext>
            </a:extLst>
          </p:cNvPr>
          <p:cNvGrpSpPr/>
          <p:nvPr/>
        </p:nvGrpSpPr>
        <p:grpSpPr>
          <a:xfrm>
            <a:off x="5729453" y="1140615"/>
            <a:ext cx="2712602" cy="2412349"/>
            <a:chOff x="5611686" y="994315"/>
            <a:chExt cx="2712602" cy="24123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310649E-C662-41B2-84DC-C1337F0233AD}"/>
                </a:ext>
              </a:extLst>
            </p:cNvPr>
            <p:cNvGrpSpPr/>
            <p:nvPr/>
          </p:nvGrpSpPr>
          <p:grpSpPr>
            <a:xfrm>
              <a:off x="5611686" y="1473944"/>
              <a:ext cx="2712602" cy="1932720"/>
              <a:chOff x="5736549" y="1971447"/>
              <a:chExt cx="2712602" cy="19327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/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l-GR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func>
                            </m:e>
                          </m:fun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8FE10320-CD5D-4597-B4F1-761DAF87A8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393" y="1971447"/>
                    <a:ext cx="2400914" cy="28591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015" t="-8511" r="-1777" b="-340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/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14C37CAE-D385-464C-AA7F-665C3C3E8A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36549" y="2558845"/>
                    <a:ext cx="2712602" cy="51860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/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E3245E2-FCEF-493D-BC16-34165EDE3F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67006" y="3385563"/>
                    <a:ext cx="2682145" cy="51860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64741D-4AC2-4C0E-9F27-8B81B6716348}"/>
                </a:ext>
              </a:extLst>
            </p:cNvPr>
            <p:cNvSpPr txBox="1"/>
            <p:nvPr/>
          </p:nvSpPr>
          <p:spPr>
            <a:xfrm>
              <a:off x="6084859" y="994315"/>
              <a:ext cx="1766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Euler’s Formula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𝑡𝑒𝑟𝑚𝑠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" y="1582833"/>
                <a:ext cx="4069576" cy="7755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946990" y="2815920"/>
            <a:ext cx="3098349" cy="2500773"/>
            <a:chOff x="3374644" y="3451122"/>
            <a:chExt cx="3098349" cy="2500773"/>
          </a:xfrm>
          <a:noFill/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566" y="3451122"/>
                  <a:ext cx="2045495" cy="6419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4644" y="4380555"/>
                  <a:ext cx="3098349" cy="64190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grp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𝑠𝑎𝑚𝑝𝑙𝑒𝑠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𝑠𝑎𝑚𝑝𝑙𝑒𝑠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952" y="5309988"/>
                  <a:ext cx="3054041" cy="64190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/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CAF9AD-6CEA-47D2-B2F6-46296B57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515" y="5903152"/>
                <a:ext cx="2777299" cy="276999"/>
              </a:xfrm>
              <a:prstGeom prst="rect">
                <a:avLst/>
              </a:prstGeom>
              <a:blipFill>
                <a:blip r:embed="rId11"/>
                <a:stretch>
                  <a:fillRect l="-879" r="-2857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B52214A-F294-4C7C-AD32-9E520A2B318D}"/>
              </a:ext>
            </a:extLst>
          </p:cNvPr>
          <p:cNvSpPr txBox="1"/>
          <p:nvPr/>
        </p:nvSpPr>
        <p:spPr>
          <a:xfrm>
            <a:off x="1613036" y="1140615"/>
            <a:ext cx="1766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DFT (real)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9A9558-5B61-414E-896B-87E15B5D18FD}"/>
              </a:ext>
            </a:extLst>
          </p:cNvPr>
          <p:cNvSpPr/>
          <p:nvPr/>
        </p:nvSpPr>
        <p:spPr>
          <a:xfrm>
            <a:off x="830132" y="2729168"/>
            <a:ext cx="3700820" cy="27793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3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Launch </a:t>
            </a:r>
            <a:r>
              <a:rPr lang="en-US" sz="3200" dirty="0">
                <a:latin typeface="+mn-lt"/>
              </a:rPr>
              <a:t>Jupyter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D568E0-A369-2A9F-BAD6-E4C4037A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13" y="2160678"/>
            <a:ext cx="6750373" cy="1885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D95AD4-F777-FED0-34C1-55F9CE53AC85}"/>
              </a:ext>
            </a:extLst>
          </p:cNvPr>
          <p:cNvGrpSpPr/>
          <p:nvPr/>
        </p:nvGrpSpPr>
        <p:grpSpPr>
          <a:xfrm>
            <a:off x="6051567" y="2719327"/>
            <a:ext cx="1076632" cy="369332"/>
            <a:chOff x="4968362" y="2079211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6EA3C8F-D9CE-1AFC-250E-EDCEE9850D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E11D58-21D4-118E-7B13-F6AA8033AF85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45ACDB-F366-CAB4-953E-73A707C91614}"/>
              </a:ext>
            </a:extLst>
          </p:cNvPr>
          <p:cNvGrpSpPr/>
          <p:nvPr/>
        </p:nvGrpSpPr>
        <p:grpSpPr>
          <a:xfrm>
            <a:off x="6271584" y="2965209"/>
            <a:ext cx="1076632" cy="369332"/>
            <a:chOff x="4704120" y="2356972"/>
            <a:chExt cx="1076632" cy="369332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57B1635-1A6C-DACC-D4EC-42DEC4969D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6E61AB-1757-F13F-18B4-6882B7A0508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7519D9-91A5-B85A-EAC7-3508E298485E}"/>
              </a:ext>
            </a:extLst>
          </p:cNvPr>
          <p:cNvGrpSpPr/>
          <p:nvPr/>
        </p:nvGrpSpPr>
        <p:grpSpPr>
          <a:xfrm>
            <a:off x="7348218" y="3208456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4859A3-4F29-1C39-6296-F6AC16BDC87E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F4A6F2-2776-BE5D-FFDF-73F56C0BC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00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944FB-03D1-3713-8AC8-B432316D1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349" y="1700927"/>
            <a:ext cx="2933302" cy="46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BFE402-AFA2-44CD-B3C4-FBF57F790650}"/>
              </a:ext>
            </a:extLst>
          </p:cNvPr>
          <p:cNvSpPr/>
          <p:nvPr/>
        </p:nvSpPr>
        <p:spPr>
          <a:xfrm>
            <a:off x="3530651" y="2818930"/>
            <a:ext cx="22255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8A483F-6F06-4F5D-9970-FCC43A98C657}"/>
              </a:ext>
            </a:extLst>
          </p:cNvPr>
          <p:cNvSpPr/>
          <p:nvPr/>
        </p:nvSpPr>
        <p:spPr>
          <a:xfrm>
            <a:off x="3441180" y="3900378"/>
            <a:ext cx="1662971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C379FD5-D75C-4384-85AE-E2878AA28434}"/>
              </a:ext>
            </a:extLst>
          </p:cNvPr>
          <p:cNvCxnSpPr>
            <a:cxnSpLocks/>
            <a:stCxn id="36" idx="1"/>
            <a:endCxn id="37" idx="0"/>
          </p:cNvCxnSpPr>
          <p:nvPr/>
        </p:nvCxnSpPr>
        <p:spPr>
          <a:xfrm rot="10800000" flipH="1" flipV="1">
            <a:off x="3530650" y="2942072"/>
            <a:ext cx="742015" cy="958306"/>
          </a:xfrm>
          <a:prstGeom prst="bentConnector4">
            <a:avLst>
              <a:gd name="adj1" fmla="val -30808"/>
              <a:gd name="adj2" fmla="val 564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FC9DB2-F7E5-4A0F-B56E-E64F4360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22" y="1468581"/>
            <a:ext cx="5314156" cy="50242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387780" y="3059670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494885" y="336970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2860953" y="3517337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3922939" y="18947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7134260" y="3811051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5381321" y="469245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004764" y="575122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E7F03F1-D936-4563-BBD2-54BE9C55402F}"/>
              </a:ext>
            </a:extLst>
          </p:cNvPr>
          <p:cNvSpPr/>
          <p:nvPr/>
        </p:nvSpPr>
        <p:spPr>
          <a:xfrm>
            <a:off x="5298242" y="3427407"/>
            <a:ext cx="1012620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4004764" y="6053178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11988E2-6929-47E3-8D16-A8E02B29B232}"/>
              </a:ext>
            </a:extLst>
          </p:cNvPr>
          <p:cNvSpPr/>
          <p:nvPr/>
        </p:nvSpPr>
        <p:spPr>
          <a:xfrm>
            <a:off x="3812872" y="3907648"/>
            <a:ext cx="1468555" cy="1887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A0D594-914B-4909-9924-1DA2C806D59F}"/>
              </a:ext>
            </a:extLst>
          </p:cNvPr>
          <p:cNvSpPr txBox="1"/>
          <p:nvPr/>
        </p:nvSpPr>
        <p:spPr>
          <a:xfrm>
            <a:off x="5379246" y="1626928"/>
            <a:ext cx="2680903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are not normally privy to the underlying formula that generated the complicated wave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20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1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What appears to be a </a:t>
            </a:r>
            <a:r>
              <a:rPr lang="en-US" sz="2400" b="1" dirty="0">
                <a:solidFill>
                  <a:srgbClr val="FF0000"/>
                </a:solidFill>
              </a:rPr>
              <a:t>complicated</a:t>
            </a:r>
            <a:r>
              <a:rPr lang="en-US" sz="2400" dirty="0"/>
              <a:t> waveform might be just a series of </a:t>
            </a:r>
            <a:r>
              <a:rPr lang="en-US" sz="2400" b="1" dirty="0">
                <a:solidFill>
                  <a:srgbClr val="00B050"/>
                </a:solidFill>
              </a:rPr>
              <a:t>simple</a:t>
            </a:r>
            <a:r>
              <a:rPr lang="en-US" sz="2400" dirty="0"/>
              <a:t> waves all added together (in a linear superposition)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Underneath the perceived </a:t>
            </a:r>
            <a:r>
              <a:rPr lang="en-US" sz="2400" b="1" dirty="0">
                <a:solidFill>
                  <a:srgbClr val="0070C0"/>
                </a:solidFill>
              </a:rPr>
              <a:t>random</a:t>
            </a:r>
            <a:r>
              <a:rPr lang="en-US" sz="2400" dirty="0"/>
              <a:t> behavior of a function undergoing wild fluctuations might be a system of straightforward waves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These simple waves may individually convey </a:t>
            </a:r>
            <a:r>
              <a:rPr lang="en-US" sz="2400" b="1" dirty="0">
                <a:solidFill>
                  <a:srgbClr val="7030A0"/>
                </a:solidFill>
              </a:rPr>
              <a:t>some important knowledge</a:t>
            </a:r>
            <a:r>
              <a:rPr lang="en-US" sz="2400" dirty="0"/>
              <a:t> about the true </a:t>
            </a:r>
            <a:r>
              <a:rPr lang="en-US" sz="2400" u="sng" dirty="0"/>
              <a:t>nature</a:t>
            </a:r>
            <a:r>
              <a:rPr lang="en-US" sz="2400" dirty="0"/>
              <a:t> of the observed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process of determining the underlying simple waveforms that make up a complicated wave is called </a:t>
            </a:r>
            <a:r>
              <a:rPr lang="en-US" sz="2400" b="1" dirty="0"/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88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6379A2-14C3-47C2-83E9-1B58BB14E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make_samples.ipynb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6373811" y="2402366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no discernible pattern within the complicated waveform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/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DDCD31F-2E37-2C4C-9C38-67EEA4097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911" y="5171834"/>
                <a:ext cx="181139" cy="276999"/>
              </a:xfrm>
              <a:prstGeom prst="rect">
                <a:avLst/>
              </a:prstGeom>
              <a:blipFill>
                <a:blip r:embed="rId4"/>
                <a:stretch>
                  <a:fillRect l="-30000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/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1F923B-8587-068E-BEB5-539ACB1D5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61" y="5171834"/>
                <a:ext cx="322332" cy="276999"/>
              </a:xfrm>
              <a:prstGeom prst="rect">
                <a:avLst/>
              </a:prstGeom>
              <a:blipFill>
                <a:blip r:embed="rId5"/>
                <a:stretch>
                  <a:fillRect l="-16981" r="-1132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309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D0BF9E-699A-1344-4DD8-6FD56E30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613" y="1243675"/>
            <a:ext cx="7406757" cy="5171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samples.csv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2241-8990-480D-A2BD-3ED6DD88B5DE}"/>
              </a:ext>
            </a:extLst>
          </p:cNvPr>
          <p:cNvSpPr/>
          <p:nvPr/>
        </p:nvSpPr>
        <p:spPr>
          <a:xfrm>
            <a:off x="1432660" y="4502707"/>
            <a:ext cx="979250" cy="2462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0D414A-1BDB-406E-AE2A-991F9DFAB422}"/>
              </a:ext>
            </a:extLst>
          </p:cNvPr>
          <p:cNvSpPr/>
          <p:nvPr/>
        </p:nvSpPr>
        <p:spPr>
          <a:xfrm>
            <a:off x="1432660" y="2275396"/>
            <a:ext cx="2067544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AAFE403-8F7D-4C77-8439-12C11937AD95}"/>
              </a:ext>
            </a:extLst>
          </p:cNvPr>
          <p:cNvCxnSpPr>
            <a:cxnSpLocks/>
            <a:stCxn id="22" idx="1"/>
            <a:endCxn id="7" idx="1"/>
          </p:cNvCxnSpPr>
          <p:nvPr/>
        </p:nvCxnSpPr>
        <p:spPr>
          <a:xfrm rot="10800000" flipV="1">
            <a:off x="1432660" y="2398537"/>
            <a:ext cx="12700" cy="2227311"/>
          </a:xfrm>
          <a:prstGeom prst="bentConnector3">
            <a:avLst>
              <a:gd name="adj1" fmla="val 516393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/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752075-A8AA-446E-9E0B-4C1A4507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936" y="3742969"/>
                <a:ext cx="1815112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/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FB9CF40-68D0-40B5-8AB2-5CE32A5A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570" y="3742968"/>
                <a:ext cx="1936107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712D402E-7BAA-4DBE-80DF-D02A49946933}"/>
              </a:ext>
            </a:extLst>
          </p:cNvPr>
          <p:cNvSpPr/>
          <p:nvPr/>
        </p:nvSpPr>
        <p:spPr>
          <a:xfrm>
            <a:off x="4750398" y="3189970"/>
            <a:ext cx="1130400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A9322-9ADA-4AC6-8DB9-382EAF89ECDE}"/>
              </a:ext>
            </a:extLst>
          </p:cNvPr>
          <p:cNvSpPr/>
          <p:nvPr/>
        </p:nvSpPr>
        <p:spPr>
          <a:xfrm>
            <a:off x="6138108" y="3196699"/>
            <a:ext cx="1114425" cy="1548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91B7FF8-C627-4142-B357-30C3DBA29F1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rot="5400000">
            <a:off x="4863475" y="3290845"/>
            <a:ext cx="398141" cy="506106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DD5BAAE-0E53-4385-B11F-14F39138C823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 rot="16200000" flipH="1">
            <a:off x="6926267" y="3120610"/>
            <a:ext cx="391411" cy="85330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llout: Bent Line 13">
            <a:extLst>
              <a:ext uri="{FF2B5EF4-FFF2-40B4-BE49-F238E27FC236}">
                <a16:creationId xmlns:a16="http://schemas.microsoft.com/office/drawing/2014/main" id="{8525B375-83DF-4454-89A1-F295B7639704}"/>
              </a:ext>
            </a:extLst>
          </p:cNvPr>
          <p:cNvSpPr/>
          <p:nvPr/>
        </p:nvSpPr>
        <p:spPr>
          <a:xfrm>
            <a:off x="5047618" y="4898516"/>
            <a:ext cx="3517491" cy="1210956"/>
          </a:xfrm>
          <a:prstGeom prst="borderCallout2">
            <a:avLst>
              <a:gd name="adj1" fmla="val 8049"/>
              <a:gd name="adj2" fmla="val 49874"/>
              <a:gd name="adj3" fmla="val -32760"/>
              <a:gd name="adj4" fmla="val 41660"/>
              <a:gd name="adj5" fmla="val -53839"/>
              <a:gd name="adj6" fmla="val 29079"/>
            </a:avLst>
          </a:prstGeom>
          <a:solidFill>
            <a:schemeClr val="bg1"/>
          </a:solidFill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program generated this “comma separated value” (CSV) text file that contains the sampled sinusoid data points</a:t>
            </a:r>
          </a:p>
        </p:txBody>
      </p:sp>
    </p:spTree>
    <p:extLst>
      <p:ext uri="{BB962C8B-B14F-4D97-AF65-F5344CB8AC3E}">
        <p14:creationId xmlns:p14="http://schemas.microsoft.com/office/powerpoint/2010/main" val="1446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Discrete Fourier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now wish to analyze the sample data through the lens of </a:t>
            </a:r>
            <a:r>
              <a:rPr lang="en-US" sz="2400" b="1" dirty="0">
                <a:solidFill>
                  <a:srgbClr val="FF0000"/>
                </a:solidFill>
              </a:rPr>
              <a:t>Fourier Analysis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We know that Mother Nature often shows us only her complicated side, and our job as scientists is to </a:t>
            </a:r>
            <a:r>
              <a:rPr lang="en-US" sz="2400" b="1" i="1" dirty="0"/>
              <a:t>unravel</a:t>
            </a:r>
            <a:r>
              <a:rPr lang="en-US" sz="2400" dirty="0"/>
              <a:t> those mysteries – to get to the simplicity and beauty </a:t>
            </a:r>
            <a:r>
              <a:rPr lang="en-US" sz="2400" u="sng" dirty="0"/>
              <a:t>hiding</a:t>
            </a:r>
            <a:r>
              <a:rPr lang="en-US" sz="2400" dirty="0"/>
              <a:t> behind that complexity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Often the true nature of </a:t>
            </a:r>
            <a:r>
              <a:rPr lang="en-US" sz="2400" b="1" dirty="0">
                <a:solidFill>
                  <a:srgbClr val="0070C0"/>
                </a:solidFill>
              </a:rPr>
              <a:t>the underlying physical laws </a:t>
            </a:r>
            <a:r>
              <a:rPr lang="en-US" sz="2400" dirty="0"/>
              <a:t>generating the measured data can be better understood by </a:t>
            </a:r>
            <a:r>
              <a:rPr lang="en-US" sz="2400" b="1" dirty="0">
                <a:solidFill>
                  <a:srgbClr val="00B050"/>
                </a:solidFill>
              </a:rPr>
              <a:t>identifying the simple waves </a:t>
            </a:r>
            <a:r>
              <a:rPr lang="en-US" sz="2400" dirty="0"/>
              <a:t>that (when in superposition) </a:t>
            </a:r>
            <a:r>
              <a:rPr lang="en-US" sz="2400" i="1" dirty="0"/>
              <a:t>appear</a:t>
            </a:r>
            <a:r>
              <a:rPr lang="en-US" sz="2400" dirty="0"/>
              <a:t> to be a complicated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</a:t>
            </a:r>
            <a:r>
              <a:rPr lang="en-US" sz="2400" b="1" dirty="0"/>
              <a:t>the</a:t>
            </a:r>
            <a:r>
              <a:rPr lang="en-US" sz="2400" dirty="0"/>
              <a:t> microscope of scientific computing – it is one of the most powerful methods we have in our toolbox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7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3C0529-674A-AF63-E8AC-FADFF8247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702" y="1455606"/>
            <a:ext cx="5342596" cy="5095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973253" y="62491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060909" y="146126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6836887" y="1684298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009496" y="1907146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4020358" y="2121792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736284" y="2551741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4817007" y="2769260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5049353" y="2994749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880728" y="4069862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046FAA-2D63-4F55-8985-2CB19DB79834}"/>
              </a:ext>
            </a:extLst>
          </p:cNvPr>
          <p:cNvGrpSpPr/>
          <p:nvPr/>
        </p:nvGrpSpPr>
        <p:grpSpPr>
          <a:xfrm>
            <a:off x="6944265" y="4915625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4D7BDAF-9B64-4805-9373-CD4DC814934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F68CD15-1F41-4897-94B8-E2B2430C7C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4175765" y="1622989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6695120" y="1858587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704850" y="2380882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103204" y="291819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5796741" y="3340607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7161817" y="3661664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6495254" y="3972325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886219B-09A7-4B56-B681-46C033741E9C}"/>
              </a:ext>
            </a:extLst>
          </p:cNvPr>
          <p:cNvGrpSpPr/>
          <p:nvPr/>
        </p:nvGrpSpPr>
        <p:grpSpPr>
          <a:xfrm>
            <a:off x="3475504" y="4687862"/>
            <a:ext cx="1084769" cy="369332"/>
            <a:chOff x="3912011" y="6259384"/>
            <a:chExt cx="108476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F8976A-9D2F-4BFA-83F7-797B14972E62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A1D9C49-677A-4630-9210-9359E784C1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47CACB-CDDC-46EC-81D1-A93333F4EB46}"/>
              </a:ext>
            </a:extLst>
          </p:cNvPr>
          <p:cNvGrpSpPr/>
          <p:nvPr/>
        </p:nvGrpSpPr>
        <p:grpSpPr>
          <a:xfrm>
            <a:off x="4005396" y="5249317"/>
            <a:ext cx="1084769" cy="369332"/>
            <a:chOff x="3912011" y="6259384"/>
            <a:chExt cx="1084769" cy="3693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4B345FE-4FA6-4591-81C2-F78607B114EB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481669F-D5DE-4BA3-8D75-C4C46C1CE3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D1D34-C88F-4F37-97B5-15BB510B96E8}"/>
              </a:ext>
            </a:extLst>
          </p:cNvPr>
          <p:cNvSpPr/>
          <p:nvPr/>
        </p:nvSpPr>
        <p:spPr>
          <a:xfrm>
            <a:off x="3591267" y="1916878"/>
            <a:ext cx="1498897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46A3ED-7E48-4826-BE67-F3743ECA235E}"/>
              </a:ext>
            </a:extLst>
          </p:cNvPr>
          <p:cNvSpPr/>
          <p:nvPr/>
        </p:nvSpPr>
        <p:spPr>
          <a:xfrm>
            <a:off x="4315659" y="4027971"/>
            <a:ext cx="1457834" cy="250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F97D9D-78BE-4EE7-A691-63D184938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592" y="4696521"/>
            <a:ext cx="2114286" cy="1652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021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D3C720-80F2-4B97-99BB-A184B0E7B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613" y="1453126"/>
            <a:ext cx="5468775" cy="4129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 dirty="0"/>
          </a:p>
        </p:txBody>
      </p:sp>
      <p:sp>
        <p:nvSpPr>
          <p:cNvPr id="37" name="Callout: Bent Line 36">
            <a:extLst>
              <a:ext uri="{FF2B5EF4-FFF2-40B4-BE49-F238E27FC236}">
                <a16:creationId xmlns:a16="http://schemas.microsoft.com/office/drawing/2014/main" id="{7E8C8F3A-DFEE-4C8E-886B-84C90897A453}"/>
              </a:ext>
            </a:extLst>
          </p:cNvPr>
          <p:cNvSpPr/>
          <p:nvPr/>
        </p:nvSpPr>
        <p:spPr>
          <a:xfrm>
            <a:off x="5584730" y="4653674"/>
            <a:ext cx="3142994" cy="1685627"/>
          </a:xfrm>
          <a:prstGeom prst="borderCallout2">
            <a:avLst>
              <a:gd name="adj1" fmla="val 35651"/>
              <a:gd name="adj2" fmla="val 3197"/>
              <a:gd name="adj3" fmla="val 14032"/>
              <a:gd name="adj4" fmla="val -14355"/>
              <a:gd name="adj5" fmla="val -7002"/>
              <a:gd name="adj6" fmla="val -1902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amplitude of each simple wave is just the </a:t>
            </a:r>
            <a:r>
              <a:rPr lang="en-US" b="1" dirty="0">
                <a:solidFill>
                  <a:srgbClr val="FF0000"/>
                </a:solidFill>
              </a:rPr>
              <a:t>mean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value</a:t>
            </a:r>
            <a:r>
              <a:rPr lang="en-US" dirty="0">
                <a:solidFill>
                  <a:srgbClr val="FF0000"/>
                </a:solidFill>
              </a:rPr>
              <a:t> of the product of every sample of the complicated wave multiplied by that simple wave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E3B1CD38-41F1-4FA5-9971-AA5E94CF77F8}"/>
              </a:ext>
            </a:extLst>
          </p:cNvPr>
          <p:cNvSpPr/>
          <p:nvPr/>
        </p:nvSpPr>
        <p:spPr>
          <a:xfrm>
            <a:off x="302422" y="2457977"/>
            <a:ext cx="1739052" cy="549275"/>
          </a:xfrm>
          <a:prstGeom prst="wedgeRectCallout">
            <a:avLst>
              <a:gd name="adj1" fmla="val 69335"/>
              <a:gd name="adj2" fmla="val 4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Multiply every term (integer frequency)…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D11CB32-DF27-40AA-B1A0-F7F0C76D407B}"/>
              </a:ext>
            </a:extLst>
          </p:cNvPr>
          <p:cNvSpPr/>
          <p:nvPr/>
        </p:nvSpPr>
        <p:spPr>
          <a:xfrm>
            <a:off x="302422" y="3303286"/>
            <a:ext cx="1682683" cy="468173"/>
          </a:xfrm>
          <a:prstGeom prst="wedgeRectCallout">
            <a:avLst>
              <a:gd name="adj1" fmla="val 85106"/>
              <a:gd name="adj2" fmla="val -89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...by every sampled data value…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1768A948-9484-410E-B6D4-CFAFD2C3A015}"/>
              </a:ext>
            </a:extLst>
          </p:cNvPr>
          <p:cNvSpPr/>
          <p:nvPr/>
        </p:nvSpPr>
        <p:spPr>
          <a:xfrm>
            <a:off x="302422" y="4041618"/>
            <a:ext cx="1521562" cy="808224"/>
          </a:xfrm>
          <a:prstGeom prst="wedgeRectCallout">
            <a:avLst>
              <a:gd name="adj1" fmla="val 117455"/>
              <a:gd name="adj2" fmla="val -7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...to find the contribution of each simple wave</a:t>
            </a:r>
          </a:p>
        </p:txBody>
      </p:sp>
    </p:spTree>
    <p:extLst>
      <p:ext uri="{BB962C8B-B14F-4D97-AF65-F5344CB8AC3E}">
        <p14:creationId xmlns:p14="http://schemas.microsoft.com/office/powerpoint/2010/main" val="146920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2" grpId="0" animBg="1"/>
      <p:bldP spid="4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E3E3D6-C883-4825-9806-7EF3AC80A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26" y="1989576"/>
            <a:ext cx="6766904" cy="22981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514688" y="1981112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3669546" y="2533579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4270866" y="288218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4469345" y="3066854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887408" y="3436186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2478169" y="3968668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F21DB2B-B688-47C4-9E1B-0C32ECF31967}"/>
              </a:ext>
            </a:extLst>
          </p:cNvPr>
          <p:cNvSpPr txBox="1"/>
          <p:nvPr/>
        </p:nvSpPr>
        <p:spPr>
          <a:xfrm>
            <a:off x="2323818" y="1323397"/>
            <a:ext cx="449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The Inverse Discrete Fourier Transform (IDFT)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CFD176-8CC7-473E-8A41-EAAFA666521A}"/>
              </a:ext>
            </a:extLst>
          </p:cNvPr>
          <p:cNvSpPr txBox="1"/>
          <p:nvPr/>
        </p:nvSpPr>
        <p:spPr>
          <a:xfrm>
            <a:off x="1805951" y="4808766"/>
            <a:ext cx="5532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num_points = number of samples in 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</a:t>
            </a:r>
            <a:r>
              <a:rPr lang="en-US" u="sng" dirty="0"/>
              <a:t>r</a:t>
            </a:r>
            <a:r>
              <a:rPr lang="en-US" dirty="0"/>
              <a:t> = </a:t>
            </a:r>
            <a:r>
              <a:rPr lang="en-US" b="1" dirty="0"/>
              <a:t>reconstructed</a:t>
            </a:r>
            <a:r>
              <a:rPr lang="en-US" dirty="0"/>
              <a:t> sample y-values (the amplitudes)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13EDCB29-80B1-476F-8861-F5453C2161DD}"/>
              </a:ext>
            </a:extLst>
          </p:cNvPr>
          <p:cNvSpPr/>
          <p:nvPr/>
        </p:nvSpPr>
        <p:spPr>
          <a:xfrm>
            <a:off x="5906366" y="1799286"/>
            <a:ext cx="2916438" cy="1267568"/>
          </a:xfrm>
          <a:prstGeom prst="borderCallout2">
            <a:avLst>
              <a:gd name="adj1" fmla="val 73375"/>
              <a:gd name="adj2" fmla="val 13557"/>
              <a:gd name="adj3" fmla="val 94222"/>
              <a:gd name="adj4" fmla="val 7533"/>
              <a:gd name="adj5" fmla="val 120021"/>
              <a:gd name="adj6" fmla="val 12579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 reconstructed wave is just the </a:t>
            </a:r>
            <a:r>
              <a:rPr lang="en-US" b="1" dirty="0">
                <a:solidFill>
                  <a:schemeClr val="tx1"/>
                </a:solidFill>
              </a:rPr>
              <a:t>linear sum </a:t>
            </a:r>
            <a:r>
              <a:rPr lang="en-US" dirty="0">
                <a:solidFill>
                  <a:srgbClr val="FF0000"/>
                </a:solidFill>
              </a:rPr>
              <a:t>of the amplitude of each </a:t>
            </a:r>
            <a:r>
              <a:rPr lang="en-US" b="1" dirty="0">
                <a:solidFill>
                  <a:srgbClr val="FF0000"/>
                </a:solidFill>
              </a:rPr>
              <a:t>simple</a:t>
            </a:r>
            <a:r>
              <a:rPr lang="en-US" dirty="0">
                <a:solidFill>
                  <a:srgbClr val="FF0000"/>
                </a:solidFill>
              </a:rPr>
              <a:t> cosine and sine wave</a:t>
            </a:r>
          </a:p>
        </p:txBody>
      </p:sp>
    </p:spTree>
    <p:extLst>
      <p:ext uri="{BB962C8B-B14F-4D97-AF65-F5344CB8AC3E}">
        <p14:creationId xmlns:p14="http://schemas.microsoft.com/office/powerpoint/2010/main" val="328219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ABB4A6-65FD-7382-FD90-AD028B488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25" y="1225244"/>
            <a:ext cx="8244347" cy="5496232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95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B7E58B-4A3F-FA26-B769-3A3B31777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52" y="1314502"/>
            <a:ext cx="7233095" cy="5260433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Unravelling the Complicated Wave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/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19AD76-EA30-4B06-9FD0-BF00B7880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873" y="2641680"/>
                <a:ext cx="6069931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1F6B74-FC0A-45AF-A2B8-06BA6FB570E2}"/>
              </a:ext>
            </a:extLst>
          </p:cNvPr>
          <p:cNvCxnSpPr>
            <a:cxnSpLocks/>
          </p:cNvCxnSpPr>
          <p:nvPr/>
        </p:nvCxnSpPr>
        <p:spPr>
          <a:xfrm>
            <a:off x="2405921" y="1836295"/>
            <a:ext cx="1176728" cy="846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E703EE-CE58-4C23-B8DE-51A68914C44F}"/>
              </a:ext>
            </a:extLst>
          </p:cNvPr>
          <p:cNvCxnSpPr>
            <a:cxnSpLocks/>
          </p:cNvCxnSpPr>
          <p:nvPr/>
        </p:nvCxnSpPr>
        <p:spPr>
          <a:xfrm flipV="1">
            <a:off x="2368446" y="2918679"/>
            <a:ext cx="1868198" cy="30848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77AD2F-595A-4910-9F9F-9FE8550F8CC0}"/>
              </a:ext>
            </a:extLst>
          </p:cNvPr>
          <p:cNvCxnSpPr>
            <a:cxnSpLocks/>
          </p:cNvCxnSpPr>
          <p:nvPr/>
        </p:nvCxnSpPr>
        <p:spPr>
          <a:xfrm flipV="1">
            <a:off x="3597639" y="2918678"/>
            <a:ext cx="1279085" cy="64898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70F749-CBDE-4C9C-BC44-B0B22CF3D8B2}"/>
              </a:ext>
            </a:extLst>
          </p:cNvPr>
          <p:cNvCxnSpPr>
            <a:cxnSpLocks/>
          </p:cNvCxnSpPr>
          <p:nvPr/>
        </p:nvCxnSpPr>
        <p:spPr>
          <a:xfrm flipV="1">
            <a:off x="3560164" y="2908092"/>
            <a:ext cx="2091128" cy="313294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E835C5-6C85-4025-9F79-9603B7823706}"/>
              </a:ext>
            </a:extLst>
          </p:cNvPr>
          <p:cNvCxnSpPr>
            <a:cxnSpLocks/>
          </p:cNvCxnSpPr>
          <p:nvPr/>
        </p:nvCxnSpPr>
        <p:spPr>
          <a:xfrm flipV="1">
            <a:off x="4766872" y="2900597"/>
            <a:ext cx="1536492" cy="212110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1E51B4-8B53-4115-BC4A-3C0025FE50FA}"/>
              </a:ext>
            </a:extLst>
          </p:cNvPr>
          <p:cNvCxnSpPr>
            <a:cxnSpLocks/>
          </p:cNvCxnSpPr>
          <p:nvPr/>
        </p:nvCxnSpPr>
        <p:spPr>
          <a:xfrm flipV="1">
            <a:off x="4788694" y="2918678"/>
            <a:ext cx="2230696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5A8821-3C66-4B71-8BF2-E3ECC42DA391}"/>
              </a:ext>
            </a:extLst>
          </p:cNvPr>
          <p:cNvCxnSpPr>
            <a:cxnSpLocks/>
          </p:cNvCxnSpPr>
          <p:nvPr/>
        </p:nvCxnSpPr>
        <p:spPr>
          <a:xfrm flipV="1">
            <a:off x="6573187" y="2918678"/>
            <a:ext cx="1086283" cy="279257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1436D9-96AD-4E01-8F75-01C6D2A7E18C}"/>
              </a:ext>
            </a:extLst>
          </p:cNvPr>
          <p:cNvCxnSpPr>
            <a:cxnSpLocks/>
          </p:cNvCxnSpPr>
          <p:nvPr/>
        </p:nvCxnSpPr>
        <p:spPr>
          <a:xfrm flipV="1">
            <a:off x="6580682" y="2918678"/>
            <a:ext cx="1737573" cy="309237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499E7FAE-EE5B-2399-5780-DF51D560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Reconstructing the Complicated Wave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9C5F2-26BF-4417-9229-79268884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16"/>
          <a:stretch/>
        </p:blipFill>
        <p:spPr>
          <a:xfrm>
            <a:off x="449826" y="1225244"/>
            <a:ext cx="4203290" cy="549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BDCD94-CD06-454B-9B46-0161D1190479}"/>
              </a:ext>
            </a:extLst>
          </p:cNvPr>
          <p:cNvSpPr txBox="1"/>
          <p:nvPr/>
        </p:nvSpPr>
        <p:spPr>
          <a:xfrm>
            <a:off x="5980471" y="2706329"/>
            <a:ext cx="25348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7030A0"/>
                </a:solidFill>
              </a:rPr>
              <a:t>Inverse DFT </a:t>
            </a:r>
            <a:r>
              <a:rPr lang="en-US" sz="2000" dirty="0"/>
              <a:t>was able to </a:t>
            </a:r>
            <a:r>
              <a:rPr lang="en-US" sz="2000" i="1" dirty="0"/>
              <a:t>identically</a:t>
            </a:r>
            <a:r>
              <a:rPr lang="en-US" sz="2000" dirty="0"/>
              <a:t> </a:t>
            </a:r>
            <a:r>
              <a:rPr lang="en-US" sz="2000" b="1" dirty="0"/>
              <a:t>reconstruct</a:t>
            </a:r>
            <a:r>
              <a:rPr lang="en-US" sz="2000" dirty="0"/>
              <a:t> the original complicated wave by summing together only </a:t>
            </a:r>
            <a:r>
              <a:rPr lang="en-US" sz="2000" u="sng" dirty="0"/>
              <a:t>four</a:t>
            </a:r>
            <a:r>
              <a:rPr lang="en-US" sz="2000" dirty="0"/>
              <a:t> simple waves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5AA6108-03CE-4307-9CFA-81E37BE83FF0}"/>
              </a:ext>
            </a:extLst>
          </p:cNvPr>
          <p:cNvSpPr/>
          <p:nvPr/>
        </p:nvSpPr>
        <p:spPr>
          <a:xfrm>
            <a:off x="4859594" y="2758404"/>
            <a:ext cx="840658" cy="230812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9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562982-C629-4D69-BE00-8DC3CD3A0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33748" y="1646797"/>
            <a:ext cx="4115769" cy="212407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22B2C-D3CA-422A-A721-55E90A4E87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29573" y="4219782"/>
            <a:ext cx="4115769" cy="213656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234390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B8E19-88DE-4A2D-A26A-FC581F9CADFF}"/>
              </a:ext>
            </a:extLst>
          </p:cNvPr>
          <p:cNvSpPr txBox="1"/>
          <p:nvPr/>
        </p:nvSpPr>
        <p:spPr>
          <a:xfrm>
            <a:off x="6234391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</p:spTree>
    <p:extLst>
      <p:ext uri="{BB962C8B-B14F-4D97-AF65-F5344CB8AC3E}">
        <p14:creationId xmlns:p14="http://schemas.microsoft.com/office/powerpoint/2010/main" val="81638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64AC165-0EED-4549-A6B6-CEDAAAAA57C4}"/>
              </a:ext>
            </a:extLst>
          </p:cNvPr>
          <p:cNvSpPr txBox="1"/>
          <p:nvPr/>
        </p:nvSpPr>
        <p:spPr>
          <a:xfrm>
            <a:off x="1720155" y="5621837"/>
            <a:ext cx="5703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All the complexity of the original waveform</a:t>
            </a:r>
          </a:p>
          <a:p>
            <a:pPr algn="ctr"/>
            <a:r>
              <a:rPr lang="en-US" sz="2000" dirty="0">
                <a:solidFill>
                  <a:srgbClr val="7030A0"/>
                </a:solidFill>
              </a:rPr>
              <a:t> in the </a:t>
            </a:r>
            <a:r>
              <a:rPr lang="en-US" sz="2000" u="sng" dirty="0">
                <a:solidFill>
                  <a:srgbClr val="7030A0"/>
                </a:solidFill>
              </a:rPr>
              <a:t>time</a:t>
            </a:r>
            <a:r>
              <a:rPr lang="en-US" sz="2000" dirty="0">
                <a:solidFill>
                  <a:srgbClr val="7030A0"/>
                </a:solidFill>
              </a:rPr>
              <a:t> domain (</a:t>
            </a:r>
            <a:r>
              <a:rPr lang="en-US" sz="2000" b="1" dirty="0">
                <a:solidFill>
                  <a:srgbClr val="7030A0"/>
                </a:solidFill>
              </a:rPr>
              <a:t>2000</a:t>
            </a:r>
            <a:r>
              <a:rPr lang="en-US" sz="2000" dirty="0">
                <a:solidFill>
                  <a:srgbClr val="7030A0"/>
                </a:solidFill>
              </a:rPr>
              <a:t> numbers) is fully described using just </a:t>
            </a:r>
            <a:r>
              <a:rPr lang="en-US" sz="2000" b="1" dirty="0"/>
              <a:t>eight</a:t>
            </a:r>
            <a:r>
              <a:rPr lang="en-US" sz="2000" dirty="0">
                <a:solidFill>
                  <a:srgbClr val="7030A0"/>
                </a:solidFill>
              </a:rPr>
              <a:t> numbers in the </a:t>
            </a:r>
            <a:r>
              <a:rPr lang="en-US" sz="2000" u="sng" dirty="0">
                <a:solidFill>
                  <a:srgbClr val="7030A0"/>
                </a:solidFill>
              </a:rPr>
              <a:t>frequency</a:t>
            </a:r>
            <a:r>
              <a:rPr lang="en-US" sz="2000" dirty="0">
                <a:solidFill>
                  <a:srgbClr val="7030A0"/>
                </a:solidFill>
              </a:rPr>
              <a:t> domain</a:t>
            </a:r>
            <a:r>
              <a:rPr lang="en-US" sz="2000" dirty="0"/>
              <a:t>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Information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/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𝐬𝐢𝐧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𝟏𝟏</m:t>
                                  </m:r>
                                  <m: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𝟕</m:t>
                              </m:r>
                              <m:func>
                                <m:funcPr>
                                  <m:ctrlPr>
                                    <a:rPr lang="en-US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b="1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𝐜𝐨𝐬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𝟏𝟗</m:t>
                                      </m:r>
                                      <m:r>
                                        <a:rPr lang="en-US" b="1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func>
                        <m:func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𝟑𝟏</m:t>
                              </m:r>
                              <m: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AC3FD3-D1F5-4961-A53F-4E307A5C5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34" y="1472731"/>
                <a:ext cx="6069931" cy="276999"/>
              </a:xfrm>
              <a:prstGeom prst="rect">
                <a:avLst/>
              </a:prstGeom>
              <a:blipFill>
                <a:blip r:embed="rId2"/>
                <a:stretch>
                  <a:fillRect l="-502" b="-2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89898A13-D1AA-45C9-B14A-A5AA54604132}"/>
              </a:ext>
            </a:extLst>
          </p:cNvPr>
          <p:cNvGrpSpPr/>
          <p:nvPr/>
        </p:nvGrpSpPr>
        <p:grpSpPr>
          <a:xfrm>
            <a:off x="753152" y="2136485"/>
            <a:ext cx="3437828" cy="3179016"/>
            <a:chOff x="753152" y="2136485"/>
            <a:chExt cx="3437828" cy="31790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0B9A218-8B9A-4CD3-9EEB-C11407816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152" y="2136485"/>
              <a:ext cx="3437828" cy="205633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F4274E-F152-4E7B-B961-8847840B05C6}"/>
                </a:ext>
              </a:extLst>
            </p:cNvPr>
            <p:cNvSpPr txBox="1"/>
            <p:nvPr/>
          </p:nvSpPr>
          <p:spPr>
            <a:xfrm>
              <a:off x="1679340" y="4366811"/>
              <a:ext cx="1585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Time domain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ED1F6FF-12AE-442E-A56E-61E0872CE76F}"/>
                </a:ext>
              </a:extLst>
            </p:cNvPr>
            <p:cNvSpPr txBox="1"/>
            <p:nvPr/>
          </p:nvSpPr>
          <p:spPr>
            <a:xfrm>
              <a:off x="1183446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1000 time values</a:t>
              </a:r>
            </a:p>
            <a:p>
              <a:pPr algn="ctr"/>
              <a:r>
                <a:rPr lang="en-US" dirty="0"/>
                <a:t>1000 amplitude values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07E221-50EA-7D43-DFE3-9B6EFDC41137}"/>
              </a:ext>
            </a:extLst>
          </p:cNvPr>
          <p:cNvGrpSpPr/>
          <p:nvPr/>
        </p:nvGrpSpPr>
        <p:grpSpPr>
          <a:xfrm>
            <a:off x="4945454" y="2025448"/>
            <a:ext cx="3336612" cy="3290053"/>
            <a:chOff x="4945454" y="2025448"/>
            <a:chExt cx="3336612" cy="329005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0C1285-9ABD-4CBA-B322-D9B32BF77F54}"/>
                </a:ext>
              </a:extLst>
            </p:cNvPr>
            <p:cNvSpPr txBox="1"/>
            <p:nvPr/>
          </p:nvSpPr>
          <p:spPr>
            <a:xfrm>
              <a:off x="5585060" y="436681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Frequency domain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D974A6-4C34-2D71-933A-D1C2E957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5454" y="2025448"/>
              <a:ext cx="3336612" cy="24266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B41AE4-7D6A-4B91-ADB2-DAA3C6A89577}"/>
                </a:ext>
              </a:extLst>
            </p:cNvPr>
            <p:cNvSpPr txBox="1"/>
            <p:nvPr/>
          </p:nvSpPr>
          <p:spPr>
            <a:xfrm>
              <a:off x="5325140" y="4669170"/>
              <a:ext cx="25772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 frequency values</a:t>
              </a:r>
            </a:p>
            <a:p>
              <a:pPr algn="ctr"/>
              <a:r>
                <a:rPr lang="en-US" dirty="0"/>
                <a:t>4 amplitude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26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Every JPEG Image uses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434" y="1610241"/>
            <a:ext cx="6413132" cy="474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55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All Streaming Video Services use the DFT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44" y="1468581"/>
            <a:ext cx="8178312" cy="490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8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</p:spTree>
    <p:extLst>
      <p:ext uri="{BB962C8B-B14F-4D97-AF65-F5344CB8AC3E}">
        <p14:creationId xmlns:p14="http://schemas.microsoft.com/office/powerpoint/2010/main" val="291193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</p:spTree>
    <p:extLst>
      <p:ext uri="{BB962C8B-B14F-4D97-AF65-F5344CB8AC3E}">
        <p14:creationId xmlns:p14="http://schemas.microsoft.com/office/powerpoint/2010/main" val="2897891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C81ABA-2D49-4137-8E2D-EB90C4FC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215A-A696-47DB-B3AF-383E470BD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53"/>
          <a:stretch/>
        </p:blipFill>
        <p:spPr>
          <a:xfrm>
            <a:off x="738666" y="924238"/>
            <a:ext cx="7608921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CCE8E-5D2E-4864-B3BD-5418716FB640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2</a:t>
            </a:r>
          </a:p>
        </p:txBody>
      </p:sp>
    </p:spTree>
    <p:extLst>
      <p:ext uri="{BB962C8B-B14F-4D97-AF65-F5344CB8AC3E}">
        <p14:creationId xmlns:p14="http://schemas.microsoft.com/office/powerpoint/2010/main" val="1252534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9199F-95D9-48B1-93CB-49EC7835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8FCA8-B9B5-438F-B3A1-558AAFDC3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82A4B-3866-4C07-8556-ACD576553249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3</a:t>
            </a:r>
          </a:p>
        </p:txBody>
      </p:sp>
    </p:spTree>
    <p:extLst>
      <p:ext uri="{BB962C8B-B14F-4D97-AF65-F5344CB8AC3E}">
        <p14:creationId xmlns:p14="http://schemas.microsoft.com/office/powerpoint/2010/main" val="468843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057C-A76B-4A2B-8337-CD36D677C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190" y="1529000"/>
            <a:ext cx="5647619" cy="380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9C23FA-A203-49D7-80D2-C73060828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762" y="5566485"/>
            <a:ext cx="1990476" cy="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30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09BA74-3571-4DBD-BE9D-73B54F25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86" y="5576008"/>
            <a:ext cx="1971429" cy="571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53878-7C7C-4C38-8026-4CBED40E0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90" y="1529000"/>
            <a:ext cx="5685714" cy="38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30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F576C5-BA2A-403E-81B8-F6EEE2DB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048" y="5576008"/>
            <a:ext cx="1961905" cy="580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768FFE-8F04-450A-927E-E963FE446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667" y="1538524"/>
            <a:ext cx="5666667" cy="37809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637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6659A-536C-4573-8A53-7E0EAB63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573" y="1656072"/>
            <a:ext cx="4115769" cy="2114799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8A73535-5834-4394-945B-5F7CF8F91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484" y="4241552"/>
            <a:ext cx="4115769" cy="2114799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2A03C1-D0D1-48DA-B631-476523AF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484" y="1646797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&amp; #2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7FA575-B983-4C65-8FE0-42DE5C2394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1984" y="4374429"/>
            <a:ext cx="4090941" cy="1849043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</a:t>
            </a:r>
          </a:p>
        </p:txBody>
      </p:sp>
    </p:spTree>
    <p:extLst>
      <p:ext uri="{BB962C8B-B14F-4D97-AF65-F5344CB8AC3E}">
        <p14:creationId xmlns:p14="http://schemas.microsoft.com/office/powerpoint/2010/main" val="20510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Analysis of Space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64205" y="2189163"/>
            <a:ext cx="3609975" cy="3462337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</a:t>
            </a:r>
            <a:r>
              <a:rPr lang="en-US" sz="2200" b="1" dirty="0">
                <a:solidFill>
                  <a:srgbClr val="00B0F0"/>
                </a:solidFill>
              </a:rPr>
              <a:t>NASA 70m Antenna </a:t>
            </a:r>
            <a:r>
              <a:rPr lang="en-US" sz="2200" dirty="0"/>
              <a:t>has detected </a:t>
            </a:r>
            <a:r>
              <a:rPr lang="en-US" sz="2200" u="sng" dirty="0"/>
              <a:t>three</a:t>
            </a:r>
            <a:r>
              <a:rPr lang="en-US" sz="2200" dirty="0"/>
              <a:t> candidate signals originating from deep space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Your task is to perform </a:t>
            </a:r>
            <a:r>
              <a:rPr lang="en-US" sz="2200" b="1" dirty="0">
                <a:solidFill>
                  <a:srgbClr val="7030A0"/>
                </a:solidFill>
              </a:rPr>
              <a:t>Fourier Analysis </a:t>
            </a:r>
            <a:r>
              <a:rPr lang="en-US" sz="2200" dirty="0"/>
              <a:t>on each signal to determine which one </a:t>
            </a:r>
            <a:r>
              <a:rPr lang="en-US" sz="2200" b="1" dirty="0">
                <a:solidFill>
                  <a:srgbClr val="FF0000"/>
                </a:solidFill>
              </a:rPr>
              <a:t>is more likely</a:t>
            </a:r>
            <a:r>
              <a:rPr lang="en-US" sz="2200" dirty="0"/>
              <a:t> to have been a broadcast from an extraterrestrial intelligence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3D7F62-9F31-4B92-8DB3-8E40613BA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2189426"/>
            <a:ext cx="4573623" cy="3049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7C696-B228-411D-AC31-0C488BB75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2" y="5289049"/>
            <a:ext cx="4719604" cy="72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B832D9-F7EE-49F1-9F0D-4F1B32F4F896}"/>
              </a:ext>
            </a:extLst>
          </p:cNvPr>
          <p:cNvSpPr txBox="1"/>
          <p:nvPr/>
        </p:nvSpPr>
        <p:spPr>
          <a:xfrm>
            <a:off x="1309730" y="1726100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Mojave Desert in California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68E224-95FB-3A70-802D-EADA9BA9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3102" y="5511089"/>
            <a:ext cx="835742" cy="62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E29BC-74C5-4753-98EC-04CE3FE38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31" y="1189709"/>
            <a:ext cx="7445938" cy="50095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space_signal1.csv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CDAE-54B3-45EF-8F38-A799EAB45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71C72C-BEEB-408D-BD34-CD3381DBCC06}"/>
              </a:ext>
            </a:extLst>
          </p:cNvPr>
          <p:cNvSpPr/>
          <p:nvPr/>
        </p:nvSpPr>
        <p:spPr>
          <a:xfrm>
            <a:off x="3402767" y="2187302"/>
            <a:ext cx="4751882" cy="3366554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/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cosine and sine waves alternate, demonstrating on/off (Boolean) logic</a:t>
                </a: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amplitudes are the squares of the first four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prime</a:t>
                </a:r>
                <a:r>
                  <a:rPr lang="en-US" b="1" dirty="0">
                    <a:solidFill>
                      <a:srgbClr val="7030A0"/>
                    </a:solidFill>
                  </a:rPr>
                  <a:t> numbers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b="1" dirty="0">
                    <a:solidFill>
                      <a:srgbClr val="7030A0"/>
                    </a:solidFill>
                  </a:rPr>
                  <a:t>The frequencies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1,6,7,8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7030A0"/>
                    </a:solidFill>
                  </a:rPr>
                  <a:t> match the number of </a:t>
                </a:r>
                <a:r>
                  <a:rPr lang="en-US" b="1" u="sng" dirty="0">
                    <a:solidFill>
                      <a:srgbClr val="7030A0"/>
                    </a:solidFill>
                  </a:rPr>
                  <a:t>protons</a:t>
                </a:r>
                <a:r>
                  <a:rPr lang="en-US" b="1" dirty="0">
                    <a:solidFill>
                      <a:srgbClr val="7030A0"/>
                    </a:solidFill>
                  </a:rPr>
                  <a:t> in Hydrogen(1), Carbon(6), Nitrogen(7), and Oxygen(8) : the most prevalent atoms in </a:t>
                </a:r>
                <a:r>
                  <a:rPr lang="en-US" b="1" i="1" dirty="0">
                    <a:solidFill>
                      <a:srgbClr val="7030A0"/>
                    </a:solidFill>
                  </a:rPr>
                  <a:t>organic</a:t>
                </a:r>
                <a:r>
                  <a:rPr lang="en-US" b="1" dirty="0">
                    <a:solidFill>
                      <a:srgbClr val="7030A0"/>
                    </a:solidFill>
                  </a:rPr>
                  <a:t> chemistry</a:t>
                </a:r>
              </a:p>
              <a:p>
                <a:pPr algn="ctr">
                  <a:spcAft>
                    <a:spcPts val="600"/>
                  </a:spcAft>
                </a:pPr>
                <a:r>
                  <a:rPr lang="en-US" b="1" dirty="0">
                    <a:solidFill>
                      <a:srgbClr val="00B050"/>
                    </a:solidFill>
                  </a:rPr>
                  <a:t>It is very unlikely this signal could have been constructed by some random process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71034-D50B-4753-993A-96CA4AE06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708" y="2223975"/>
                <a:ext cx="4572000" cy="3370153"/>
              </a:xfrm>
              <a:prstGeom prst="rect">
                <a:avLst/>
              </a:prstGeom>
              <a:blipFill>
                <a:blip r:embed="rId3"/>
                <a:stretch>
                  <a:fillRect l="-1200" t="-1085" r="-1467" b="-19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65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7C63B-F40E-4E92-9AAF-9BE639E4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31B2E-2407-4B27-B0A1-EDEF72D88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66" y="924238"/>
            <a:ext cx="7666667" cy="500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35D86A-0E8B-4B37-9E1A-1458633F9544}"/>
              </a:ext>
            </a:extLst>
          </p:cNvPr>
          <p:cNvSpPr txBox="1"/>
          <p:nvPr/>
        </p:nvSpPr>
        <p:spPr>
          <a:xfrm>
            <a:off x="2381863" y="5823148"/>
            <a:ext cx="4380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Space Signal # 1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DA9BC66-5C05-4D79-BC57-010143998E28}"/>
              </a:ext>
            </a:extLst>
          </p:cNvPr>
          <p:cNvSpPr/>
          <p:nvPr/>
        </p:nvSpPr>
        <p:spPr>
          <a:xfrm>
            <a:off x="5906125" y="4906193"/>
            <a:ext cx="2609225" cy="1238864"/>
          </a:xfrm>
          <a:prstGeom prst="wedgeRoundRectCallout">
            <a:avLst>
              <a:gd name="adj1" fmla="val -51630"/>
              <a:gd name="adj2" fmla="val -106547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Who could see this signal carries so much embedded intelligence?</a:t>
            </a:r>
          </a:p>
        </p:txBody>
      </p:sp>
    </p:spTree>
    <p:extLst>
      <p:ext uri="{BB962C8B-B14F-4D97-AF65-F5344CB8AC3E}">
        <p14:creationId xmlns:p14="http://schemas.microsoft.com/office/powerpoint/2010/main" val="3879973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3025" y="1490734"/>
            <a:ext cx="6457950" cy="484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5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460" y="1198103"/>
            <a:ext cx="8597080" cy="515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153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Sunspot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90" y="1857571"/>
            <a:ext cx="6047619" cy="314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56781"/>
          <a:stretch/>
        </p:blipFill>
        <p:spPr>
          <a:xfrm>
            <a:off x="3426358" y="4826438"/>
            <a:ext cx="4600000" cy="1477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998" y="5389418"/>
            <a:ext cx="2525150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Humans have counted sunspots </a:t>
            </a:r>
            <a:r>
              <a:rPr lang="en-US" i="1" dirty="0"/>
              <a:t>every day </a:t>
            </a:r>
            <a:r>
              <a:rPr lang="en-US" dirty="0"/>
              <a:t>from </a:t>
            </a:r>
            <a:r>
              <a:rPr lang="en-US" b="1" dirty="0">
                <a:solidFill>
                  <a:srgbClr val="FF0000"/>
                </a:solidFill>
              </a:rPr>
              <a:t>1700 – 2016</a:t>
            </a:r>
            <a:r>
              <a:rPr lang="en-US" dirty="0"/>
              <a:t>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80823" y="1283915"/>
            <a:ext cx="298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sunspots.csv</a:t>
            </a:r>
          </a:p>
        </p:txBody>
      </p:sp>
    </p:spTree>
    <p:extLst>
      <p:ext uri="{BB962C8B-B14F-4D97-AF65-F5344CB8AC3E}">
        <p14:creationId xmlns:p14="http://schemas.microsoft.com/office/powerpoint/2010/main" val="251305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Power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green “Power Spectrum” graph is the positive </a:t>
            </a:r>
            <a:r>
              <a:rPr lang="en-US" sz="2400" b="1" dirty="0">
                <a:solidFill>
                  <a:srgbClr val="00B050"/>
                </a:solidFill>
              </a:rPr>
              <a:t>square root of the sum of the squares</a:t>
            </a:r>
            <a:r>
              <a:rPr lang="en-US" sz="2400" dirty="0"/>
              <a:t> of the cosine and sine amplitudes for each frequency present in the original signal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High peaks in a power spectrum indicate the significant (</a:t>
            </a:r>
            <a:r>
              <a:rPr lang="en-US" sz="2400" b="1" dirty="0">
                <a:solidFill>
                  <a:srgbClr val="0070C0"/>
                </a:solidFill>
              </a:rPr>
              <a:t>dominant</a:t>
            </a:r>
            <a:r>
              <a:rPr lang="en-US" sz="2400" dirty="0"/>
              <a:t>) frequencies in the original complicated waveform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Can we use the power spectrum graph to determine the </a:t>
            </a:r>
            <a:r>
              <a:rPr lang="en-US" sz="2400" b="1" dirty="0">
                <a:solidFill>
                  <a:srgbClr val="FF0000"/>
                </a:solidFill>
              </a:rPr>
              <a:t>main underlying period </a:t>
            </a:r>
            <a:r>
              <a:rPr lang="en-US" sz="2400" dirty="0"/>
              <a:t>of the recurring sunspot cycles?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2A4C0B-EF7D-DC88-0272-F1E81FEE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18" y="1359518"/>
            <a:ext cx="7089764" cy="536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Cell 5 – fourier_discrete.ipynb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Callout: Bent Line 8"/>
          <p:cNvSpPr/>
          <p:nvPr/>
        </p:nvSpPr>
        <p:spPr>
          <a:xfrm>
            <a:off x="6514878" y="4559809"/>
            <a:ext cx="2443603" cy="866231"/>
          </a:xfrm>
          <a:prstGeom prst="borderCallout2">
            <a:avLst>
              <a:gd name="adj1" fmla="val 30499"/>
              <a:gd name="adj2" fmla="val -2412"/>
              <a:gd name="adj3" fmla="val 43538"/>
              <a:gd name="adj4" fmla="val -13384"/>
              <a:gd name="adj5" fmla="val 71911"/>
              <a:gd name="adj6" fmla="val -17645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There is an </a:t>
            </a:r>
            <a:r>
              <a:rPr lang="en-US" b="1" dirty="0">
                <a:solidFill>
                  <a:schemeClr val="tx1"/>
                </a:solidFill>
              </a:rPr>
              <a:t>unexplained 12-year cycle </a:t>
            </a:r>
            <a:r>
              <a:rPr lang="en-US" dirty="0">
                <a:solidFill>
                  <a:srgbClr val="FF0000"/>
                </a:solidFill>
              </a:rPr>
              <a:t>in sunspot activity!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E1000F-EC17-CE67-ADF9-D6CF141A0BA9}"/>
              </a:ext>
            </a:extLst>
          </p:cNvPr>
          <p:cNvSpPr/>
          <p:nvPr/>
        </p:nvSpPr>
        <p:spPr>
          <a:xfrm>
            <a:off x="6024563" y="2447925"/>
            <a:ext cx="130968" cy="1157209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1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98046-53A4-452D-B67D-FAB505B3405D}"/>
              </a:ext>
            </a:extLst>
          </p:cNvPr>
          <p:cNvSpPr txBox="1"/>
          <p:nvPr/>
        </p:nvSpPr>
        <p:spPr>
          <a:xfrm>
            <a:off x="5469808" y="2035601"/>
            <a:ext cx="30455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frequency interference is distorting the capture of what we believe to be a stable (clean) </a:t>
            </a:r>
            <a:r>
              <a:rPr lang="en-US" b="1" dirty="0"/>
              <a:t>primary</a:t>
            </a:r>
            <a:r>
              <a:rPr lang="en-US" dirty="0"/>
              <a:t> signal</a:t>
            </a:r>
          </a:p>
          <a:p>
            <a:endParaRPr lang="en-US" dirty="0"/>
          </a:p>
          <a:p>
            <a:r>
              <a:rPr lang="en-US" dirty="0"/>
              <a:t>We want to remove this high frequency jitter (interference) </a:t>
            </a:r>
            <a:r>
              <a:rPr lang="en-US" b="1" dirty="0"/>
              <a:t>before</a:t>
            </a:r>
            <a:r>
              <a:rPr lang="en-US" dirty="0"/>
              <a:t> using the inverse discrete Fourier transform (IDFT) so we can reconstruct the original </a:t>
            </a:r>
            <a:r>
              <a:rPr lang="en-US" u="sng" dirty="0"/>
              <a:t>undistorted</a:t>
            </a:r>
            <a:r>
              <a:rPr lang="en-US" dirty="0"/>
              <a:t> signal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71921-B259-F232-22BF-AE33695B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12" y="1618462"/>
            <a:ext cx="5125081" cy="40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0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0DC2C-D2C7-649E-74DA-DC290B9A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099" y="3866111"/>
            <a:ext cx="3183855" cy="2672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Creating a High Frequency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047F0-4B98-4452-A393-99A59B93ABC4}"/>
              </a:ext>
            </a:extLst>
          </p:cNvPr>
          <p:cNvSpPr txBox="1"/>
          <p:nvPr/>
        </p:nvSpPr>
        <p:spPr>
          <a:xfrm>
            <a:off x="4614766" y="1605329"/>
            <a:ext cx="3372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DFT identifies the constituent simple waves which compose a complicated wave</a:t>
            </a:r>
          </a:p>
          <a:p>
            <a:endParaRPr lang="en-US" dirty="0"/>
          </a:p>
          <a:p>
            <a:r>
              <a:rPr lang="en-US" dirty="0"/>
              <a:t>This interference could be filtered by </a:t>
            </a:r>
            <a:r>
              <a:rPr lang="en-US" b="1" dirty="0"/>
              <a:t>eliminating</a:t>
            </a:r>
            <a:r>
              <a:rPr lang="en-US" dirty="0"/>
              <a:t> the simple waves that have a </a:t>
            </a:r>
            <a:r>
              <a:rPr lang="en-US" u="sng" dirty="0"/>
              <a:t>high</a:t>
            </a:r>
            <a:r>
              <a:rPr lang="en-US" dirty="0"/>
              <a:t> frequency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4C3903A-AC68-47ED-8DD7-BCF60AE418E9}"/>
              </a:ext>
            </a:extLst>
          </p:cNvPr>
          <p:cNvSpPr/>
          <p:nvPr/>
        </p:nvSpPr>
        <p:spPr>
          <a:xfrm>
            <a:off x="2265487" y="4319960"/>
            <a:ext cx="1630188" cy="555956"/>
          </a:xfrm>
          <a:prstGeom prst="wedgeRectCallout">
            <a:avLst>
              <a:gd name="adj1" fmla="val 128222"/>
              <a:gd name="adj2" fmla="val -701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primary signal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5255D52-5409-45A7-9105-134D0867F7DE}"/>
              </a:ext>
            </a:extLst>
          </p:cNvPr>
          <p:cNvSpPr/>
          <p:nvPr/>
        </p:nvSpPr>
        <p:spPr>
          <a:xfrm>
            <a:off x="6904390" y="4505507"/>
            <a:ext cx="1630188" cy="555956"/>
          </a:xfrm>
          <a:prstGeom prst="wedgeRectCallout">
            <a:avLst>
              <a:gd name="adj1" fmla="val -39823"/>
              <a:gd name="adj2" fmla="val 16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This is the interference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A3E658-4B66-52D4-7C74-F6C71435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162"/>
            <a:ext cx="3457725" cy="27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24F68E-7D5C-425A-9F88-0E6634667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84" y="4374429"/>
            <a:ext cx="4090941" cy="1865765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505D2-EDBB-46E9-8773-06DD4B124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573" y="1657626"/>
            <a:ext cx="4115768" cy="2124074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C68726-4369-4BF9-9732-0AB669B24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81" y="4229009"/>
            <a:ext cx="4115157" cy="213988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BBF3F-8B5A-4971-A2CE-981603BBC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81" y="1636966"/>
            <a:ext cx="4115769" cy="212407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805C37F-9852-46FA-A402-456C291A464F}"/>
              </a:ext>
            </a:extLst>
          </p:cNvPr>
          <p:cNvSpPr txBox="1"/>
          <p:nvPr/>
        </p:nvSpPr>
        <p:spPr>
          <a:xfrm>
            <a:off x="1799303" y="1519255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6022137" y="1519255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&amp; #4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276D35-BF2C-4DF1-A8C2-7EFC228D0543}"/>
              </a:ext>
            </a:extLst>
          </p:cNvPr>
          <p:cNvSpPr txBox="1"/>
          <p:nvPr/>
        </p:nvSpPr>
        <p:spPr>
          <a:xfrm>
            <a:off x="1799302" y="4056886"/>
            <a:ext cx="1106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Wave #4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F343A9-B131-41BA-8B9C-5E61582E74E7}"/>
              </a:ext>
            </a:extLst>
          </p:cNvPr>
          <p:cNvSpPr txBox="1"/>
          <p:nvPr/>
        </p:nvSpPr>
        <p:spPr>
          <a:xfrm>
            <a:off x="6022136" y="3872218"/>
            <a:ext cx="153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</p:spTree>
    <p:extLst>
      <p:ext uri="{BB962C8B-B14F-4D97-AF65-F5344CB8AC3E}">
        <p14:creationId xmlns:p14="http://schemas.microsoft.com/office/powerpoint/2010/main" val="409775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5CE259-6DCD-51A2-DB1D-7BC2F11B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1B8C9FB-5A27-422C-997C-6DA85E6BFDA3}"/>
              </a:ext>
            </a:extLst>
          </p:cNvPr>
          <p:cNvGrpSpPr/>
          <p:nvPr/>
        </p:nvGrpSpPr>
        <p:grpSpPr>
          <a:xfrm>
            <a:off x="3083012" y="2317701"/>
            <a:ext cx="1076632" cy="369332"/>
            <a:chOff x="4968362" y="2079211"/>
            <a:chExt cx="1076632" cy="36933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912A5D-2855-4B57-8D71-450D579C1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4B27FE-0292-49A0-AD6D-D594FC7A082B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3709C4-917F-44CE-8800-EB9F95153A39}"/>
              </a:ext>
            </a:extLst>
          </p:cNvPr>
          <p:cNvGrpSpPr/>
          <p:nvPr/>
        </p:nvGrpSpPr>
        <p:grpSpPr>
          <a:xfrm>
            <a:off x="4301841" y="2661780"/>
            <a:ext cx="1076632" cy="369332"/>
            <a:chOff x="4704120" y="2356972"/>
            <a:chExt cx="1076632" cy="36933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8710DF-CC26-45DA-A8CA-0DC3EE5770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6C0D98-D113-4836-86AF-909D3E7113C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DFF87C-414A-4CB6-AEF4-A6AD0581A7C2}"/>
              </a:ext>
            </a:extLst>
          </p:cNvPr>
          <p:cNvGrpSpPr/>
          <p:nvPr/>
        </p:nvGrpSpPr>
        <p:grpSpPr>
          <a:xfrm>
            <a:off x="5836066" y="3876319"/>
            <a:ext cx="1068643" cy="369332"/>
            <a:chOff x="3647644" y="4910075"/>
            <a:chExt cx="1068643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ED00350-913C-4F46-BF06-553F37DADBBC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46D2B8C-9285-4788-8D9C-BBB21F403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9351C-7DD5-4461-9063-0CE2DC883B73}"/>
              </a:ext>
            </a:extLst>
          </p:cNvPr>
          <p:cNvGrpSpPr/>
          <p:nvPr/>
        </p:nvGrpSpPr>
        <p:grpSpPr>
          <a:xfrm>
            <a:off x="5977723" y="4067700"/>
            <a:ext cx="1064340" cy="369332"/>
            <a:chOff x="3647644" y="5421073"/>
            <a:chExt cx="1064340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2393-D866-4C61-BC63-59AE6DCC698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100867-1E05-4512-91E3-3FA6DCF6CE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16332C5-BC7F-4670-A596-492948D0F0AF}"/>
              </a:ext>
            </a:extLst>
          </p:cNvPr>
          <p:cNvGrpSpPr/>
          <p:nvPr/>
        </p:nvGrpSpPr>
        <p:grpSpPr>
          <a:xfrm>
            <a:off x="3433593" y="4835779"/>
            <a:ext cx="1068643" cy="369332"/>
            <a:chOff x="3647644" y="5359159"/>
            <a:chExt cx="1068643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567656-6188-4B48-BF23-CC177A9DD0A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A280CF-FC6C-4399-85EC-C920D6A063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EE77E8-58E4-4E29-BC8D-5EE1E61A745B}"/>
              </a:ext>
            </a:extLst>
          </p:cNvPr>
          <p:cNvGrpSpPr/>
          <p:nvPr/>
        </p:nvGrpSpPr>
        <p:grpSpPr>
          <a:xfrm>
            <a:off x="4502236" y="5343987"/>
            <a:ext cx="1076632" cy="369332"/>
            <a:chOff x="2157212" y="5356391"/>
            <a:chExt cx="1076632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552EAE-46BF-4143-AB7D-9E682CCA38B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BC6714-CA30-473F-8613-5C743104A6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3F7F530-E26C-4B4C-ABDB-60EE298770BB}"/>
              </a:ext>
            </a:extLst>
          </p:cNvPr>
          <p:cNvGrpSpPr/>
          <p:nvPr/>
        </p:nvGrpSpPr>
        <p:grpSpPr>
          <a:xfrm>
            <a:off x="5717242" y="5892396"/>
            <a:ext cx="1084769" cy="369332"/>
            <a:chOff x="3912011" y="6259384"/>
            <a:chExt cx="1084769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5E43D-E504-417E-AAA5-286F8B513519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3CA4EAA-21E7-41C2-A185-3E9B7D23A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64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A05F6B-68F5-EC6C-457E-63C5846B6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05" y="1314726"/>
            <a:ext cx="6556790" cy="5406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717CD1-B912-4208-B055-FDC3FD40C5D8}"/>
              </a:ext>
            </a:extLst>
          </p:cNvPr>
          <p:cNvSpPr/>
          <p:nvPr/>
        </p:nvSpPr>
        <p:spPr>
          <a:xfrm>
            <a:off x="7055138" y="5807869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17732C2-1489-24F9-2BD3-08D93341E977}"/>
              </a:ext>
            </a:extLst>
          </p:cNvPr>
          <p:cNvSpPr/>
          <p:nvPr/>
        </p:nvSpPr>
        <p:spPr>
          <a:xfrm>
            <a:off x="5842525" y="3060652"/>
            <a:ext cx="2593793" cy="1373285"/>
          </a:xfrm>
          <a:prstGeom prst="wedgeRoundRectCallout">
            <a:avLst>
              <a:gd name="adj1" fmla="val 3006"/>
              <a:gd name="adj2" fmla="val 1503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176864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750E394-34CE-81E1-3A2F-FF54DCD08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471" y="1483874"/>
            <a:ext cx="5155059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0AEECE49-DA41-4F6E-B5EB-BA286C31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1C9E2B-2875-4C7D-BF64-D2DC14611353}"/>
              </a:ext>
            </a:extLst>
          </p:cNvPr>
          <p:cNvSpPr/>
          <p:nvPr/>
        </p:nvSpPr>
        <p:spPr>
          <a:xfrm>
            <a:off x="2211129" y="4446602"/>
            <a:ext cx="3747541" cy="854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F00E2FF-85DC-47EE-98A1-F4FC978FD6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9569" y="4952677"/>
            <a:ext cx="835742" cy="626806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134DE0FF-C67A-434A-8079-FD64F9946FD3}"/>
              </a:ext>
            </a:extLst>
          </p:cNvPr>
          <p:cNvSpPr/>
          <p:nvPr/>
        </p:nvSpPr>
        <p:spPr>
          <a:xfrm>
            <a:off x="6147653" y="2968233"/>
            <a:ext cx="2593793" cy="137328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want to zero out the amplitude of the high frequency component of the sampled wave</a:t>
            </a:r>
          </a:p>
        </p:txBody>
      </p:sp>
    </p:spTree>
    <p:extLst>
      <p:ext uri="{BB962C8B-B14F-4D97-AF65-F5344CB8AC3E}">
        <p14:creationId xmlns:p14="http://schemas.microsoft.com/office/powerpoint/2010/main" val="389988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51DB4-7055-29B9-45FB-0322F31E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080" y="1483874"/>
            <a:ext cx="5196363" cy="5161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+mn-lt"/>
              </a:rPr>
              <a:t>Edit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AAC167-DB61-41A9-93D7-6B0242796EE4}"/>
              </a:ext>
            </a:extLst>
          </p:cNvPr>
          <p:cNvSpPr/>
          <p:nvPr/>
        </p:nvSpPr>
        <p:spPr>
          <a:xfrm>
            <a:off x="2248526" y="4826833"/>
            <a:ext cx="1259172" cy="4197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5FF38F-34C2-43F5-89A3-D2C306E1F569}"/>
              </a:ext>
            </a:extLst>
          </p:cNvPr>
          <p:cNvSpPr txBox="1"/>
          <p:nvPr/>
        </p:nvSpPr>
        <p:spPr>
          <a:xfrm>
            <a:off x="7937405" y="4974785"/>
            <a:ext cx="781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4400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8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3ACB51-25F6-D5D3-B73C-1F2BB0D90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" y="1323006"/>
            <a:ext cx="7299666" cy="51698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fourier_filter.ipynb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7B91C85-FFE1-4618-833A-EF7C14C19040}"/>
              </a:ext>
            </a:extLst>
          </p:cNvPr>
          <p:cNvSpPr/>
          <p:nvPr/>
        </p:nvSpPr>
        <p:spPr>
          <a:xfrm>
            <a:off x="4012034" y="3078800"/>
            <a:ext cx="2283835" cy="1103455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original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pure</a:t>
            </a:r>
            <a:r>
              <a:rPr lang="en-US" dirty="0"/>
              <a:t> signal has been faithfully isolated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183757-006D-9AC4-40CA-6C7586B13133}"/>
              </a:ext>
            </a:extLst>
          </p:cNvPr>
          <p:cNvSpPr/>
          <p:nvPr/>
        </p:nvSpPr>
        <p:spPr>
          <a:xfrm>
            <a:off x="7369931" y="5549030"/>
            <a:ext cx="317091" cy="754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In the first lab,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of each of the constituent simple waves were </a:t>
                </a:r>
                <a:r>
                  <a:rPr lang="en-US" sz="2400" u="sng" dirty="0"/>
                  <a:t>constant</a:t>
                </a:r>
                <a:r>
                  <a:rPr lang="en-US" sz="2400" dirty="0"/>
                  <a:t> throughout the sample period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Consider a sinusoid where the </a:t>
                </a:r>
                <a:r>
                  <a:rPr lang="en-US" sz="2400" b="1" dirty="0"/>
                  <a:t>amplitudes</a:t>
                </a:r>
                <a:r>
                  <a:rPr lang="en-US" sz="2400" dirty="0"/>
                  <a:t> are </a:t>
                </a:r>
                <a:r>
                  <a:rPr lang="en-US" sz="2400" u="sng" dirty="0"/>
                  <a:t>changing</a:t>
                </a:r>
                <a:r>
                  <a:rPr lang="en-US" sz="2400" dirty="0"/>
                  <a:t> over the sample period such as with a </a:t>
                </a:r>
                <a:r>
                  <a:rPr lang="en-US" sz="2400" i="1" dirty="0"/>
                  <a:t>damped</a:t>
                </a:r>
                <a:r>
                  <a:rPr lang="en-US" sz="2400" dirty="0"/>
                  <a:t> oscillator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do you think the DFT will reveal?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Can we determine the decay factor from the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/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29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  <m:func>
                                <m:funcPr>
                                  <m:ctrlPr>
                                    <a:rPr lang="en-US" sz="20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19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func>
                      <m:r>
                        <a:rPr lang="en-US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func>
                        <m:func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C8FACD-964C-471A-AED3-A63C0BA28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129" y="2704827"/>
                <a:ext cx="6455742" cy="307777"/>
              </a:xfrm>
              <a:prstGeom prst="rect">
                <a:avLst/>
              </a:prstGeom>
              <a:blipFill>
                <a:blip r:embed="rId4"/>
                <a:stretch>
                  <a:fillRect l="-472" b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55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74AF-0B90-46D9-84B9-D9C87220B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23" y="1665523"/>
            <a:ext cx="7428555" cy="4827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DFT of </a:t>
            </a:r>
            <a:r>
              <a:rPr lang="en-US" sz="3200" b="1" dirty="0">
                <a:latin typeface="+mn-lt"/>
              </a:rPr>
              <a:t>Damped</a:t>
            </a:r>
            <a:r>
              <a:rPr lang="en-US" sz="3200" dirty="0">
                <a:latin typeface="+mn-lt"/>
              </a:rPr>
              <a:t> Oscillators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5079B508-3E97-43B3-A0A4-273E0B4D0791}"/>
              </a:ext>
            </a:extLst>
          </p:cNvPr>
          <p:cNvSpPr/>
          <p:nvPr/>
        </p:nvSpPr>
        <p:spPr>
          <a:xfrm>
            <a:off x="5621644" y="3102915"/>
            <a:ext cx="2377928" cy="1036107"/>
          </a:xfrm>
          <a:prstGeom prst="borderCallout2">
            <a:avLst>
              <a:gd name="adj1" fmla="val 56802"/>
              <a:gd name="adj2" fmla="val 10194"/>
              <a:gd name="adj3" fmla="val 72755"/>
              <a:gd name="adj4" fmla="val -16106"/>
              <a:gd name="adj5" fmla="val 110964"/>
              <a:gd name="adj6" fmla="val -43414"/>
            </a:avLst>
          </a:prstGeom>
          <a:solidFill>
            <a:schemeClr val="bg1"/>
          </a:solidFill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This is a complicated sinusoid where the amplitude is also </a:t>
            </a:r>
            <a:r>
              <a:rPr lang="en-US" b="1" dirty="0">
                <a:solidFill>
                  <a:srgbClr val="FF0000"/>
                </a:solidFill>
              </a:rPr>
              <a:t>decaying</a:t>
            </a:r>
            <a:r>
              <a:rPr lang="en-US" dirty="0">
                <a:solidFill>
                  <a:srgbClr val="FF0000"/>
                </a:solidFill>
              </a:rPr>
              <a:t> exponentially</a:t>
            </a:r>
          </a:p>
        </p:txBody>
      </p:sp>
    </p:spTree>
    <p:extLst>
      <p:ext uri="{BB962C8B-B14F-4D97-AF65-F5344CB8AC3E}">
        <p14:creationId xmlns:p14="http://schemas.microsoft.com/office/powerpoint/2010/main" val="21071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E48F8-D88C-3A6D-1256-36FBF459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EA67E2-6989-D575-AF1C-8CB17157F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81E98EDC-A9E7-5B78-0A88-3292B9347E37}"/>
              </a:ext>
            </a:extLst>
          </p:cNvPr>
          <p:cNvSpPr/>
          <p:nvPr/>
        </p:nvSpPr>
        <p:spPr>
          <a:xfrm>
            <a:off x="5813400" y="27515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71D331-C5E1-70A8-584D-5E25009726C6}"/>
              </a:ext>
            </a:extLst>
          </p:cNvPr>
          <p:cNvSpPr/>
          <p:nvPr/>
        </p:nvSpPr>
        <p:spPr>
          <a:xfrm>
            <a:off x="7040051" y="27515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0F1919-4C10-24CB-80C1-CBEEA43D8143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FA257-39B6-740A-D9B8-CD1314BC6EF8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03E6AFC-6DD5-0B4C-13BD-FDFE31C9FA6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rot="5400000" flipH="1" flipV="1">
            <a:off x="2675278" y="2604019"/>
            <a:ext cx="3138102" cy="3433110"/>
          </a:xfrm>
          <a:prstGeom prst="bentConnector5">
            <a:avLst>
              <a:gd name="adj1" fmla="val -7285"/>
              <a:gd name="adj2" fmla="val 16692"/>
              <a:gd name="adj3" fmla="val 10728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327EF36-879E-613B-A997-31D07416446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 flipH="1" flipV="1">
            <a:off x="4554581" y="3342550"/>
            <a:ext cx="3187878" cy="2005823"/>
          </a:xfrm>
          <a:prstGeom prst="bentConnector5">
            <a:avLst>
              <a:gd name="adj1" fmla="val -10933"/>
              <a:gd name="adj2" fmla="val 152324"/>
              <a:gd name="adj3" fmla="val 10717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1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43BAD8C-8540-EBF4-7C2B-2C8D7F89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76" y="1452663"/>
            <a:ext cx="6795060" cy="5186624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AB55E2-7EE3-E7C6-C9E0-3E19004332E4}"/>
              </a:ext>
            </a:extLst>
          </p:cNvPr>
          <p:cNvSpPr/>
          <p:nvPr/>
        </p:nvSpPr>
        <p:spPr>
          <a:xfrm>
            <a:off x="2433789" y="2070100"/>
            <a:ext cx="187969" cy="3819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0FFBF3-20B6-1737-ACE0-90F9AF8DB212}"/>
              </a:ext>
            </a:extLst>
          </p:cNvPr>
          <p:cNvSpPr/>
          <p:nvPr/>
        </p:nvSpPr>
        <p:spPr>
          <a:xfrm>
            <a:off x="5051624" y="4041947"/>
            <a:ext cx="187969" cy="18974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– 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fourier_discrete.ipynb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F546EF-213F-4E84-BDD7-34E826909CD6}"/>
              </a:ext>
            </a:extLst>
          </p:cNvPr>
          <p:cNvSpPr/>
          <p:nvPr/>
        </p:nvSpPr>
        <p:spPr>
          <a:xfrm>
            <a:off x="5661000" y="2599123"/>
            <a:ext cx="294968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FFFFCF-8C13-401E-AA2E-9024B49819F5}"/>
              </a:ext>
            </a:extLst>
          </p:cNvPr>
          <p:cNvSpPr/>
          <p:nvPr/>
        </p:nvSpPr>
        <p:spPr>
          <a:xfrm>
            <a:off x="6887651" y="2599123"/>
            <a:ext cx="222762" cy="369332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/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13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func>
                            <m:funcPr>
                              <m:ctrlP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  <m:func>
                                <m:funcPr>
                                  <m:ctrlPr>
                                    <a:rPr lang="en-US" sz="1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23</m:t>
                                      </m:r>
                                      <m:r>
                                        <a:rPr lang="en-US" sz="1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867390-AFF8-43A4-92BF-24CC8FC07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860" y="270174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410A0BE-A7AB-432A-AADA-659D7582A2B6}"/>
              </a:ext>
            </a:extLst>
          </p:cNvPr>
          <p:cNvSpPr/>
          <p:nvPr/>
        </p:nvSpPr>
        <p:spPr>
          <a:xfrm>
            <a:off x="5156857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45F166-F879-4218-B44C-FEF752E315FA}"/>
              </a:ext>
            </a:extLst>
          </p:cNvPr>
          <p:cNvSpPr/>
          <p:nvPr/>
        </p:nvSpPr>
        <p:spPr>
          <a:xfrm>
            <a:off x="6449952" y="2714237"/>
            <a:ext cx="175803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FBF54A-6D3B-4BE1-8772-D60789AF719C}"/>
              </a:ext>
            </a:extLst>
          </p:cNvPr>
          <p:cNvSpPr/>
          <p:nvPr/>
        </p:nvSpPr>
        <p:spPr>
          <a:xfrm>
            <a:off x="4494171" y="2714237"/>
            <a:ext cx="294968" cy="36933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C4AB353-C18E-45F1-8E07-DD00434DE24A}"/>
              </a:ext>
            </a:extLst>
          </p:cNvPr>
          <p:cNvCxnSpPr/>
          <p:nvPr/>
        </p:nvCxnSpPr>
        <p:spPr>
          <a:xfrm>
            <a:off x="4987733" y="2266535"/>
            <a:ext cx="0" cy="4974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8C8FC56-6706-428C-8494-8FABB9CA23F7}"/>
              </a:ext>
            </a:extLst>
          </p:cNvPr>
          <p:cNvSpPr/>
          <p:nvPr/>
        </p:nvSpPr>
        <p:spPr>
          <a:xfrm>
            <a:off x="6395448" y="3554361"/>
            <a:ext cx="1561307" cy="1103455"/>
          </a:xfrm>
          <a:prstGeom prst="wedgeRoundRectCallout">
            <a:avLst>
              <a:gd name="adj1" fmla="val -46338"/>
              <a:gd name="adj2" fmla="val -95215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How can we determine these values?</a:t>
            </a:r>
          </a:p>
        </p:txBody>
      </p:sp>
    </p:spTree>
    <p:extLst>
      <p:ext uri="{BB962C8B-B14F-4D97-AF65-F5344CB8AC3E}">
        <p14:creationId xmlns:p14="http://schemas.microsoft.com/office/powerpoint/2010/main" val="23076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FA9FA-E42C-489F-8523-9D74E910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48" y="1379896"/>
            <a:ext cx="7285703" cy="409820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6E747D-0D92-4BF1-8F45-58F7FB6FF2B9}"/>
              </a:ext>
            </a:extLst>
          </p:cNvPr>
          <p:cNvSpPr txBox="1"/>
          <p:nvPr/>
        </p:nvSpPr>
        <p:spPr>
          <a:xfrm>
            <a:off x="1644446" y="5710020"/>
            <a:ext cx="58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https://www.youtube.com/watch?v=h7apO7q16V0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0E857-ABC7-42F0-B407-BDD46BEF5D20}"/>
              </a:ext>
            </a:extLst>
          </p:cNvPr>
          <p:cNvSpPr txBox="1"/>
          <p:nvPr/>
        </p:nvSpPr>
        <p:spPr>
          <a:xfrm>
            <a:off x="4433733" y="2896802"/>
            <a:ext cx="314693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</a:t>
            </a:r>
            <a:r>
              <a:rPr lang="en-US" sz="2000" b="1" dirty="0">
                <a:solidFill>
                  <a:srgbClr val="FF0000"/>
                </a:solidFill>
              </a:rPr>
              <a:t>FFT</a:t>
            </a:r>
            <a:r>
              <a:rPr lang="en-US" sz="2000" dirty="0"/>
              <a:t> can easily perform a DFT one </a:t>
            </a:r>
            <a:r>
              <a:rPr lang="en-US" sz="2000" b="1" u="sng" dirty="0"/>
              <a:t>billion</a:t>
            </a:r>
            <a:r>
              <a:rPr lang="en-US" sz="2000" dirty="0"/>
              <a:t> times faster than our naïve approach!</a:t>
            </a:r>
          </a:p>
        </p:txBody>
      </p:sp>
    </p:spTree>
    <p:extLst>
      <p:ext uri="{BB962C8B-B14F-4D97-AF65-F5344CB8AC3E}">
        <p14:creationId xmlns:p14="http://schemas.microsoft.com/office/powerpoint/2010/main" val="177525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&amp; #2 &amp; #3 &amp; #4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E677D-43CD-44C3-8503-6A6E2AEC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6481482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99927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The Most Important Algorithm Ever Invented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0A2F43-4A31-458D-B4D1-3D41C23C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06" y="3662934"/>
            <a:ext cx="1669593" cy="203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84B9CF-3D39-4039-BE17-E66DE504F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7" y="3760912"/>
            <a:ext cx="5453202" cy="1493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BE140B-5001-418B-89D0-A685FF29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57" y="1734857"/>
            <a:ext cx="8131686" cy="1263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BADBC5C-E702-4055-8557-2693507F4C7D}"/>
              </a:ext>
            </a:extLst>
          </p:cNvPr>
          <p:cNvSpPr/>
          <p:nvPr/>
        </p:nvSpPr>
        <p:spPr>
          <a:xfrm>
            <a:off x="3814997" y="4294682"/>
            <a:ext cx="585553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91339C-C481-4AE9-9A70-6B78CA73C09F}"/>
              </a:ext>
            </a:extLst>
          </p:cNvPr>
          <p:cNvSpPr/>
          <p:nvPr/>
        </p:nvSpPr>
        <p:spPr>
          <a:xfrm>
            <a:off x="1120775" y="5006713"/>
            <a:ext cx="282575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8520E8-728E-40D5-9483-D85AB752117B}"/>
              </a:ext>
            </a:extLst>
          </p:cNvPr>
          <p:cNvSpPr/>
          <p:nvPr/>
        </p:nvSpPr>
        <p:spPr>
          <a:xfrm>
            <a:off x="4032250" y="5006713"/>
            <a:ext cx="631824" cy="24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CE833A-5386-77D7-D676-2B61F085BD17}"/>
              </a:ext>
            </a:extLst>
          </p:cNvPr>
          <p:cNvSpPr txBox="1"/>
          <p:nvPr/>
        </p:nvSpPr>
        <p:spPr>
          <a:xfrm>
            <a:off x="3716500" y="1310288"/>
            <a:ext cx="126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1965</a:t>
            </a:r>
          </a:p>
        </p:txBody>
      </p:sp>
    </p:spTree>
    <p:extLst>
      <p:ext uri="{BB962C8B-B14F-4D97-AF65-F5344CB8AC3E}">
        <p14:creationId xmlns:p14="http://schemas.microsoft.com/office/powerpoint/2010/main" val="83072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Heisenberg Uncertainty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71</a:t>
            </a:fld>
            <a:endParaRPr lang="en-US"/>
          </a:p>
        </p:txBody>
      </p:sp>
      <p:pic>
        <p:nvPicPr>
          <p:cNvPr id="3074" name="Picture 2" descr="http://www.med.harvard.edu/jpnm/physics/didactics/improc/intro/gaussian.gif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"/>
          <a:stretch/>
        </p:blipFill>
        <p:spPr bwMode="auto">
          <a:xfrm>
            <a:off x="628650" y="1422400"/>
            <a:ext cx="2981891" cy="284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4" y="1783732"/>
            <a:ext cx="3258994" cy="5764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4141" y="4515853"/>
            <a:ext cx="5770959" cy="19592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528" y="2777748"/>
            <a:ext cx="2145144" cy="16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16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left-hand</a:t>
                </a:r>
                <a:r>
                  <a:rPr lang="en-US" sz="2400" dirty="0"/>
                  <a:t> plot shows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probability density function (PDF) </a:t>
                </a:r>
                <a:r>
                  <a:rPr lang="en-US" sz="2400" dirty="0"/>
                  <a:t>for finding a particle at position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at any given moment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right-hand</a:t>
                </a:r>
                <a:r>
                  <a:rPr lang="en-US" sz="2400" dirty="0"/>
                  <a:t> plot is the Fourier Transform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Power Spectrum</a:t>
                </a:r>
                <a:r>
                  <a:rPr lang="en-US" sz="2400" dirty="0"/>
                  <a:t> graph for the PDF at that point in time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As time progresses, the PDF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narrows</a:t>
                </a:r>
                <a:r>
                  <a:rPr lang="en-US" sz="2400" dirty="0"/>
                  <a:t>, meaning it is more likely the particle will be found </a:t>
                </a:r>
                <a:r>
                  <a:rPr lang="en-US" sz="2400" u="sng" dirty="0"/>
                  <a:t>exactly</a:t>
                </a:r>
                <a:r>
                  <a:rPr lang="en-US" sz="2400" dirty="0"/>
                  <a:t> at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At half-way through the simulation, we begin to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widen</a:t>
                </a:r>
                <a:r>
                  <a:rPr lang="en-US" sz="2400" dirty="0"/>
                  <a:t> the location PDF, and conversely, the Fourier Transform Power Spectrum begins to narrow, indicating the momentum is composed of fewer frequencies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84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D79D6-7A18-4092-B16A-3792C8B97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816AB-29C8-49B2-AB57-9324516C2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214" y="1375404"/>
            <a:ext cx="1895571" cy="33530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CA5B457-87E6-473A-9B01-167199963835}"/>
              </a:ext>
            </a:extLst>
          </p:cNvPr>
          <p:cNvGrpSpPr/>
          <p:nvPr/>
        </p:nvGrpSpPr>
        <p:grpSpPr>
          <a:xfrm>
            <a:off x="2287881" y="5250447"/>
            <a:ext cx="4568238" cy="1046196"/>
            <a:chOff x="470767" y="4638942"/>
            <a:chExt cx="4568238" cy="10461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C58FE17-2E73-4D35-B424-A11C78AA40AD}"/>
                    </a:ext>
                  </a:extLst>
                </p:cNvPr>
                <p:cNvSpPr txBox="1"/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box>
                                  <m:box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num>
                                      <m:den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</m:e>
                                </m:box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64705BC-D981-4FAC-9920-530CB8216B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767" y="4638942"/>
                  <a:ext cx="4568238" cy="5883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13852AE-5807-4C21-A4E1-A3EAF77631FF}"/>
                </a:ext>
              </a:extLst>
            </p:cNvPr>
            <p:cNvSpPr txBox="1"/>
            <p:nvPr/>
          </p:nvSpPr>
          <p:spPr>
            <a:xfrm>
              <a:off x="997288" y="5346584"/>
              <a:ext cx="3515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</a:rPr>
                <a:t>Louis de Broglie "wave particle duality"</a:t>
              </a:r>
            </a:p>
          </p:txBody>
        </p:sp>
      </p:grp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86A2483-27D5-47C4-A420-F9740EEA5884}"/>
              </a:ext>
            </a:extLst>
          </p:cNvPr>
          <p:cNvSpPr/>
          <p:nvPr/>
        </p:nvSpPr>
        <p:spPr>
          <a:xfrm>
            <a:off x="5444370" y="2490234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more we know about the momentum…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11525A92-34E5-4BDD-B9AF-F52D40E9522E}"/>
              </a:ext>
            </a:extLst>
          </p:cNvPr>
          <p:cNvSpPr/>
          <p:nvPr/>
        </p:nvSpPr>
        <p:spPr>
          <a:xfrm>
            <a:off x="717476" y="2490234"/>
            <a:ext cx="1770455" cy="1051193"/>
          </a:xfrm>
          <a:prstGeom prst="wedgeRoundRectCallout">
            <a:avLst>
              <a:gd name="adj1" fmla="val 47635"/>
              <a:gd name="adj2" fmla="val 1340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less we know about the 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71D91C-7ECA-4581-8A3D-F1D2DD87BC51}"/>
              </a:ext>
            </a:extLst>
          </p:cNvPr>
          <p:cNvSpPr/>
          <p:nvPr/>
        </p:nvSpPr>
        <p:spPr>
          <a:xfrm>
            <a:off x="6513227" y="5441430"/>
            <a:ext cx="32040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B35E8-B480-48B2-9F53-C5A2C8DEBD03}"/>
              </a:ext>
            </a:extLst>
          </p:cNvPr>
          <p:cNvSpPr/>
          <p:nvPr/>
        </p:nvSpPr>
        <p:spPr>
          <a:xfrm>
            <a:off x="2264958" y="5441430"/>
            <a:ext cx="245458" cy="3222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5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4808C-0B2E-4C88-8D56-B6BE5398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18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AA7AC-83C4-46AC-81DA-BC7355EC7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F71F1D3-8B3C-4222-B290-BBC242E13F45}"/>
              </a:ext>
            </a:extLst>
          </p:cNvPr>
          <p:cNvSpPr/>
          <p:nvPr/>
        </p:nvSpPr>
        <p:spPr>
          <a:xfrm>
            <a:off x="6358770" y="2484606"/>
            <a:ext cx="1770455" cy="1051193"/>
          </a:xfrm>
          <a:prstGeom prst="wedgeRoundRectCallout">
            <a:avLst>
              <a:gd name="adj1" fmla="val -62011"/>
              <a:gd name="adj2" fmla="val 94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less we know about the momentum…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F3B029F-2D5D-4430-9DE5-0B45EDEF2661}"/>
              </a:ext>
            </a:extLst>
          </p:cNvPr>
          <p:cNvSpPr/>
          <p:nvPr/>
        </p:nvSpPr>
        <p:spPr>
          <a:xfrm>
            <a:off x="1249622" y="2490234"/>
            <a:ext cx="1950778" cy="1051193"/>
          </a:xfrm>
          <a:prstGeom prst="wedgeRoundRectCallout">
            <a:avLst>
              <a:gd name="adj1" fmla="val 10545"/>
              <a:gd name="adj2" fmla="val 1062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…the more we can know about the location</a:t>
            </a:r>
          </a:p>
        </p:txBody>
      </p:sp>
    </p:spTree>
    <p:extLst>
      <p:ext uri="{BB962C8B-B14F-4D97-AF65-F5344CB8AC3E}">
        <p14:creationId xmlns:p14="http://schemas.microsoft.com/office/powerpoint/2010/main" val="4141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27273-3185-4603-A7EB-35FA7C55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615"/>
            <a:ext cx="9144000" cy="315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511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A5517-3A73-4A8B-82ED-EF3423E2F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77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b="1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3200" dirty="0">
                <a:latin typeface="+mn-lt"/>
              </a:rPr>
              <a:t>uncertainty_principle.ipynb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21A-B81E-47C2-98D7-3855DD42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375"/>
            <a:ext cx="9144000" cy="314325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8AE3E1F-0598-47A3-85F0-0D6B2C023717}"/>
              </a:ext>
            </a:extLst>
          </p:cNvPr>
          <p:cNvSpPr/>
          <p:nvPr/>
        </p:nvSpPr>
        <p:spPr>
          <a:xfrm>
            <a:off x="6223859" y="3282846"/>
            <a:ext cx="2350515" cy="815084"/>
          </a:xfrm>
          <a:prstGeom prst="wedgeRoundRectCallout">
            <a:avLst>
              <a:gd name="adj1" fmla="val -4614"/>
              <a:gd name="adj2" fmla="val -1026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If we don't know the momentum at all…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3B7421D-60B5-4D4A-95C1-F51F541143BC}"/>
              </a:ext>
            </a:extLst>
          </p:cNvPr>
          <p:cNvSpPr/>
          <p:nvPr/>
        </p:nvSpPr>
        <p:spPr>
          <a:xfrm>
            <a:off x="509665" y="3282846"/>
            <a:ext cx="1761345" cy="815084"/>
          </a:xfrm>
          <a:prstGeom prst="wedgeRoundRectCallout">
            <a:avLst>
              <a:gd name="adj1" fmla="val 58331"/>
              <a:gd name="adj2" fmla="val -1732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 then we can know the precise location</a:t>
            </a:r>
          </a:p>
        </p:txBody>
      </p:sp>
    </p:spTree>
    <p:extLst>
      <p:ext uri="{BB962C8B-B14F-4D97-AF65-F5344CB8AC3E}">
        <p14:creationId xmlns:p14="http://schemas.microsoft.com/office/powerpoint/2010/main" val="13551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Fourier Analysis is the</a:t>
            </a:r>
            <a:r>
              <a:rPr lang="en-US" sz="2400" b="1" dirty="0">
                <a:solidFill>
                  <a:srgbClr val="7030A0"/>
                </a:solidFill>
              </a:rPr>
              <a:t> microscope </a:t>
            </a:r>
            <a:r>
              <a:rPr lang="en-US" sz="2400" dirty="0"/>
              <a:t>of scientific computing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What appears to be a complicated waveform in the </a:t>
            </a:r>
            <a:r>
              <a:rPr lang="en-US" sz="2200" b="1" dirty="0">
                <a:solidFill>
                  <a:srgbClr val="00B050"/>
                </a:solidFill>
              </a:rPr>
              <a:t>time domain </a:t>
            </a:r>
            <a:r>
              <a:rPr lang="en-US" sz="2200" dirty="0"/>
              <a:t>might have a simple underlying representation in the </a:t>
            </a:r>
            <a:r>
              <a:rPr lang="en-US" sz="2200" b="1" dirty="0">
                <a:solidFill>
                  <a:srgbClr val="0070C0"/>
                </a:solidFill>
              </a:rPr>
              <a:t>frequency domain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The Fourier Transform determines the amplitudes and wavelengths of the </a:t>
            </a:r>
            <a:r>
              <a:rPr lang="en-US" sz="2200" b="1" dirty="0">
                <a:solidFill>
                  <a:srgbClr val="FF0000"/>
                </a:solidFill>
              </a:rPr>
              <a:t>constituent simple sinusoids </a:t>
            </a:r>
            <a:r>
              <a:rPr lang="en-US" sz="2200" dirty="0"/>
              <a:t>that make up a complicated waveform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200" dirty="0"/>
              <a:t>Discrete Fourier Transform (DFT) can provide insight in the character of the </a:t>
            </a:r>
            <a:r>
              <a:rPr lang="en-US" sz="2200" b="1" dirty="0"/>
              <a:t>physical law</a:t>
            </a:r>
            <a:r>
              <a:rPr lang="en-US" sz="2200" dirty="0"/>
              <a:t> generating the observables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Fourier Transform is just a special case of the more general </a:t>
            </a:r>
            <a:r>
              <a:rPr lang="en-US" sz="2400" b="1" dirty="0">
                <a:solidFill>
                  <a:srgbClr val="7030A0"/>
                </a:solidFill>
              </a:rPr>
              <a:t>Laplace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Transform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that can analyze signals having both sinusoids </a:t>
            </a:r>
            <a:r>
              <a:rPr lang="en-US" sz="2400" i="1" dirty="0"/>
              <a:t>and</a:t>
            </a:r>
            <a:r>
              <a:rPr lang="en-US" sz="2400" dirty="0"/>
              <a:t> exponential growth/decay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8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</p:spPr>
            <p:txBody>
              <a:bodyPr>
                <a:noAutofit/>
              </a:bodyPr>
              <a:lstStyle/>
              <a:p>
                <a:pPr algn="ctr"/>
                <a:r>
                  <a:rPr lang="en-US" sz="3200" dirty="0">
                    <a:latin typeface="+mn-lt"/>
                  </a:rPr>
                  <a:t>Superposition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3200" dirty="0">
                    <a:latin typeface="+mn-lt"/>
                  </a:rPr>
                  <a:t> Perceived Complexity</a:t>
                </a:r>
              </a:p>
            </p:txBody>
          </p:sp>
        </mc:Choice>
        <mc:Fallback xmlns="">
          <p:sp>
            <p:nvSpPr>
              <p:cNvPr id="26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7886700" cy="1103455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3B43A1B-FED4-4B9F-9FD3-2DDA700949DA}"/>
              </a:ext>
            </a:extLst>
          </p:cNvPr>
          <p:cNvSpPr txBox="1"/>
          <p:nvPr/>
        </p:nvSpPr>
        <p:spPr>
          <a:xfrm>
            <a:off x="3237271" y="1761504"/>
            <a:ext cx="266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</a:rPr>
              <a:t>Waves #1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#2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#3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+</a:t>
            </a:r>
            <a:r>
              <a:rPr lang="en-US" dirty="0">
                <a:ln>
                  <a:solidFill>
                    <a:schemeClr val="tx1"/>
                  </a:solidFill>
                </a:ln>
              </a:rPr>
              <a:t>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4D2D92-4B69-40B5-A478-35FEB149D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556" y="2707712"/>
            <a:ext cx="8726888" cy="333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82794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13</a:t>
            </a:r>
            <a:r>
              <a:rPr lang="en-US" sz="3200" dirty="0">
                <a:latin typeface="+mn-lt"/>
              </a:rPr>
              <a:t> – Know You Know…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famous </a:t>
            </a:r>
            <a:r>
              <a:rPr lang="en-US" sz="2400" b="1" dirty="0">
                <a:solidFill>
                  <a:srgbClr val="FF0000"/>
                </a:solidFill>
              </a:rPr>
              <a:t>Heisenberg Uncertainty Principle </a:t>
            </a:r>
            <a:r>
              <a:rPr lang="en-US" sz="2400" dirty="0"/>
              <a:t>is not some spooky effect rooted in the magical world of quantum mechanics. It is merely a mathematical result of momentum and position being </a:t>
            </a:r>
            <a:r>
              <a:rPr lang="en-US" sz="2400" b="1" dirty="0">
                <a:solidFill>
                  <a:srgbClr val="0070C0"/>
                </a:solidFill>
              </a:rPr>
              <a:t>Fourier conjugate variables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It is not a matter of engineering more precise instrumentation; the uncertainty principle </a:t>
            </a:r>
            <a:r>
              <a:rPr lang="en-US" sz="2400" b="1" dirty="0">
                <a:solidFill>
                  <a:srgbClr val="00B050"/>
                </a:solidFill>
              </a:rPr>
              <a:t>fundamentally limits</a:t>
            </a:r>
            <a:r>
              <a:rPr lang="en-US" sz="2400" dirty="0"/>
              <a:t> our ability to perfectly know both momentum and position of a particle </a:t>
            </a:r>
            <a:r>
              <a:rPr lang="en-US" sz="2400" i="1" dirty="0"/>
              <a:t>at the same time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Per Maxwell, Planck, Einstein, and de Broglie we know </a:t>
            </a:r>
            <a:r>
              <a:rPr lang="en-US" sz="2400" b="1" dirty="0"/>
              <a:t>all matter particles (big and small) behave as </a:t>
            </a:r>
            <a:r>
              <a:rPr lang="en-US" sz="2400" b="1" u="sng" dirty="0"/>
              <a:t>waves</a:t>
            </a:r>
            <a:r>
              <a:rPr lang="en-US" sz="2400" dirty="0"/>
              <a:t> – so you must really </a:t>
            </a:r>
            <a:r>
              <a:rPr lang="en-US" sz="2400" b="1" dirty="0">
                <a:solidFill>
                  <a:srgbClr val="7030A0"/>
                </a:solidFill>
              </a:rPr>
              <a:t>understand </a:t>
            </a:r>
            <a:r>
              <a:rPr lang="en-US" sz="2400" dirty="0"/>
              <a:t>waves to appreciate science!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file </a:t>
                </a:r>
                <a:r>
                  <a:rPr lang="en-US" sz="2400" b="1" dirty="0"/>
                  <a:t>samples_square.csv </a:t>
                </a:r>
                <a:r>
                  <a:rPr lang="en-US" sz="2400" dirty="0"/>
                  <a:t>contains the captured waveform data of a signal having amplitude = 1 over the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/>
                  <a:t> and zero everywhere else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Run Cell 7 in </a:t>
                </a:r>
                <a:r>
                  <a:rPr lang="en-US" sz="2400" b="1" dirty="0"/>
                  <a:t>fourier_discrete.ipynb </a:t>
                </a:r>
                <a:r>
                  <a:rPr lang="en-US" sz="2400" dirty="0"/>
                  <a:t>and then append a new Cell 8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power spectrum of the sampled waveform have so many frequencies?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does the magnitude of the DC component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are there no sine components in its DFT?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13-02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US" sz="2400" dirty="0"/>
                  <a:t>In the file </a:t>
                </a:r>
                <a:r>
                  <a:rPr lang="en-US" sz="2400" b="1" dirty="0"/>
                  <a:t>uncertainty_principle.ipynb</a:t>
                </a:r>
                <a:r>
                  <a:rPr lang="en-US" sz="2400" dirty="0"/>
                  <a:t> append a new Cell 2 that answers these questions in your own words: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Why do the Fourier Transform frequencies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spread out </a:t>
                </a:r>
                <a:r>
                  <a:rPr lang="en-US" sz="2000" dirty="0"/>
                  <a:t>as we more tightly </a:t>
                </a:r>
                <a:r>
                  <a:rPr lang="en-US" sz="2000" u="sng" dirty="0"/>
                  <a:t>confine</a:t>
                </a:r>
                <a:r>
                  <a:rPr lang="en-US" sz="2000" dirty="0"/>
                  <a:t> where the particle is </a:t>
                </a:r>
                <a:r>
                  <a:rPr lang="en-US" sz="2000" i="1" dirty="0"/>
                  <a:t>likely</a:t>
                </a:r>
                <a:r>
                  <a:rPr lang="en-US" sz="2000" dirty="0"/>
                  <a:t> to be found?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At the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end</a:t>
                </a:r>
                <a:r>
                  <a:rPr lang="en-US" sz="2000" dirty="0"/>
                  <a:t> of the animation, when the Power Spectrum shows only </a:t>
                </a:r>
                <a:r>
                  <a:rPr lang="en-US" sz="2000" b="1" dirty="0"/>
                  <a:t>one</a:t>
                </a:r>
                <a:r>
                  <a:rPr lang="en-US" sz="2000" dirty="0"/>
                  <a:t> frequency, why does the probability of finding the particle at any point </a:t>
                </a:r>
                <a14:m>
                  <m:oMath xmlns:m="http://schemas.openxmlformats.org/officeDocument/2006/math">
                    <m:r>
                      <a:rPr lang="en-US" sz="2000" i="1" dirty="0">
                        <a:ln>
                          <a:solidFill>
                            <a:schemeClr val="tx1"/>
                          </a:solidFill>
                        </a:ln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spread out </a:t>
                </a:r>
                <a:r>
                  <a:rPr lang="en-US" sz="2000" i="1" dirty="0"/>
                  <a:t>infinitely</a:t>
                </a:r>
                <a:r>
                  <a:rPr lang="en-US" sz="2000" dirty="0"/>
                  <a:t>?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Do you believe a particle with 100% exactly known momentum could potentially exist </a:t>
                </a:r>
                <a:r>
                  <a:rPr lang="en-US" sz="2000" i="1" dirty="0"/>
                  <a:t>anywhere</a:t>
                </a:r>
                <a:r>
                  <a:rPr lang="en-US" sz="2000" dirty="0"/>
                  <a:t> in the universe – why or why not?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Upload your solution to the BNL QIS101 SharePoint site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32" y="2717442"/>
            <a:ext cx="5751968" cy="32704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11" y="813030"/>
            <a:ext cx="2381250" cy="3190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19383" y="989016"/>
            <a:ext cx="4195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Fourier Transform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Continuous and Discrete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96578" y="4092678"/>
            <a:ext cx="2324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Jean-Baptiste Fourier (1768-1830)</a:t>
            </a:r>
          </a:p>
          <a:p>
            <a:pPr algn="ctr"/>
            <a:endParaRPr lang="en-US" dirty="0"/>
          </a:p>
          <a:p>
            <a:pPr algn="ctr"/>
            <a:r>
              <a:rPr lang="en-US" i="1" dirty="0"/>
              <a:t>both r’s are silent</a:t>
            </a:r>
          </a:p>
          <a:p>
            <a:pPr algn="ctr"/>
            <a:r>
              <a:rPr lang="en-US" i="1" dirty="0"/>
              <a:t>“Foo-yay”</a:t>
            </a:r>
          </a:p>
        </p:txBody>
      </p:sp>
    </p:spTree>
    <p:extLst>
      <p:ext uri="{BB962C8B-B14F-4D97-AF65-F5344CB8AC3E}">
        <p14:creationId xmlns:p14="http://schemas.microsoft.com/office/powerpoint/2010/main" val="3352032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6227</TotalTime>
  <Words>3015</Words>
  <Application>Microsoft Office PowerPoint</Application>
  <PresentationFormat>On-screen Show (4:3)</PresentationFormat>
  <Paragraphs>570</Paragraphs>
  <Slides>82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13 – Goals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Superposition ⇒ Perceived Complexity</vt:lpstr>
      <vt:lpstr>PowerPoint Presentation</vt:lpstr>
      <vt:lpstr>Fourier Analysis</vt:lpstr>
      <vt:lpstr>Fourier Analysis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 - Intuition</vt:lpstr>
      <vt:lpstr>Fourier Analysis</vt:lpstr>
      <vt:lpstr>Fourier Analysis</vt:lpstr>
      <vt:lpstr>Fourier Analysis - Intuition</vt:lpstr>
      <vt:lpstr>Discrete Fourier Analysis</vt:lpstr>
      <vt:lpstr>Discrete Fourier Analysis</vt:lpstr>
      <vt:lpstr>Discrete Fourier Analysis</vt:lpstr>
      <vt:lpstr>PowerPoint Presentation</vt:lpstr>
      <vt:lpstr>Launch Jupyter Lab</vt:lpstr>
      <vt:lpstr>Open make_samples.ipynb</vt:lpstr>
      <vt:lpstr>View make_samples.ipynb</vt:lpstr>
      <vt:lpstr>Run Cell 1 - make_samples.ipynb</vt:lpstr>
      <vt:lpstr>Open samples.csv</vt:lpstr>
      <vt:lpstr>Discrete Fourier Analysis</vt:lpstr>
      <vt:lpstr>Open Cell 1 - fourier_discrete.ipynb</vt:lpstr>
      <vt:lpstr>View Cell 1 - fourier_discrete.ipynb</vt:lpstr>
      <vt:lpstr>View Cell 1 - fourier_discrete.ipynb</vt:lpstr>
      <vt:lpstr>View Cell 1 - fourier_discrete.ipynb</vt:lpstr>
      <vt:lpstr>Run Cell 1 - fourier_discrete.ipynb</vt:lpstr>
      <vt:lpstr>Unravelling the Complicated Wave</vt:lpstr>
      <vt:lpstr>Reconstructing the Complicated Wave</vt:lpstr>
      <vt:lpstr>Information Density</vt:lpstr>
      <vt:lpstr>Every JPEG Image uses the DFT</vt:lpstr>
      <vt:lpstr>All Streaming Video Services use the DFT</vt:lpstr>
      <vt:lpstr>Analysis of Space Signals</vt:lpstr>
      <vt:lpstr>PowerPoint Presentation</vt:lpstr>
      <vt:lpstr>PowerPoint Presentation</vt:lpstr>
      <vt:lpstr>PowerPoint Presentation</vt:lpstr>
      <vt:lpstr>Run Cell 2 - fourier_discrete.ipynb</vt:lpstr>
      <vt:lpstr>Run Cell 3 - fourier_discrete.ipynb</vt:lpstr>
      <vt:lpstr>Run Cell 4 - fourier_discrete.ipynb</vt:lpstr>
      <vt:lpstr>Analysis of Space Signals</vt:lpstr>
      <vt:lpstr>PowerPoint Presentation</vt:lpstr>
      <vt:lpstr>PowerPoint Presentation</vt:lpstr>
      <vt:lpstr>Sunspot Activity</vt:lpstr>
      <vt:lpstr>Sunspot Activity</vt:lpstr>
      <vt:lpstr>Sunspot Activity</vt:lpstr>
      <vt:lpstr>Power Spectrum</vt:lpstr>
      <vt:lpstr>Run Cell 5 – fourier_discrete.ipynb</vt:lpstr>
      <vt:lpstr>Creating a High Frequency Filter</vt:lpstr>
      <vt:lpstr>Creating a High Frequency Filter</vt:lpstr>
      <vt:lpstr>Open fourier_filter.ipynb</vt:lpstr>
      <vt:lpstr>Run Cell 1 - fourier_filter.ipynb</vt:lpstr>
      <vt:lpstr>Edit Cell 1 - fourier_filter.ipynb</vt:lpstr>
      <vt:lpstr>Edit Cell 1 - fourier_filter.ipynb</vt:lpstr>
      <vt:lpstr>Run Cell 1 - fourier_filter.ipynb</vt:lpstr>
      <vt:lpstr>The DFT of Damped Oscillators</vt:lpstr>
      <vt:lpstr>The DFT of Damped Oscillators</vt:lpstr>
      <vt:lpstr>Run Cell 6 – fourier_discrete.ipynb</vt:lpstr>
      <vt:lpstr>Run Cell 6 – fourier_discrete.ipynb</vt:lpstr>
      <vt:lpstr>The Most Important Algorithm Ever Invented</vt:lpstr>
      <vt:lpstr>The Most Important Algorithm Ever Invented</vt:lpstr>
      <vt:lpstr>Heisenberg Uncertainty Principle</vt:lpstr>
      <vt:lpstr>Open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Run uncertainty_principle.ipynb</vt:lpstr>
      <vt:lpstr>Session 13 – Know You Know…</vt:lpstr>
      <vt:lpstr>Session 13 – Know You Know…</vt:lpstr>
      <vt:lpstr>Task 13-01</vt:lpstr>
      <vt:lpstr>Task 13-02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867</cp:revision>
  <cp:lastPrinted>2015-06-01T00:45:11Z</cp:lastPrinted>
  <dcterms:created xsi:type="dcterms:W3CDTF">2014-09-21T17:58:26Z</dcterms:created>
  <dcterms:modified xsi:type="dcterms:W3CDTF">2023-03-30T01:51:34Z</dcterms:modified>
</cp:coreProperties>
</file>